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omments/comment1.xml" ContentType="application/vnd.openxmlformats-officedocument.presentationml.comment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omments/comment2.xml" ContentType="application/vnd.openxmlformats-officedocument.presentationml.comment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4"/>
  </p:notesMasterIdLst>
  <p:handoutMasterIdLst>
    <p:handoutMasterId r:id="rId105"/>
  </p:handoutMasterIdLst>
  <p:sldIdLst>
    <p:sldId id="256" r:id="rId2"/>
    <p:sldId id="413" r:id="rId3"/>
    <p:sldId id="414" r:id="rId4"/>
    <p:sldId id="415" r:id="rId5"/>
    <p:sldId id="416" r:id="rId6"/>
    <p:sldId id="417" r:id="rId7"/>
    <p:sldId id="418" r:id="rId8"/>
    <p:sldId id="419" r:id="rId9"/>
    <p:sldId id="420" r:id="rId10"/>
    <p:sldId id="421" r:id="rId11"/>
    <p:sldId id="422" r:id="rId12"/>
    <p:sldId id="423" r:id="rId13"/>
    <p:sldId id="424" r:id="rId14"/>
    <p:sldId id="273" r:id="rId15"/>
    <p:sldId id="316" r:id="rId16"/>
    <p:sldId id="294" r:id="rId17"/>
    <p:sldId id="274" r:id="rId18"/>
    <p:sldId id="291" r:id="rId19"/>
    <p:sldId id="285" r:id="rId20"/>
    <p:sldId id="278" r:id="rId21"/>
    <p:sldId id="286" r:id="rId22"/>
    <p:sldId id="279" r:id="rId23"/>
    <p:sldId id="287" r:id="rId24"/>
    <p:sldId id="280" r:id="rId25"/>
    <p:sldId id="289" r:id="rId26"/>
    <p:sldId id="281" r:id="rId27"/>
    <p:sldId id="290" r:id="rId28"/>
    <p:sldId id="282" r:id="rId29"/>
    <p:sldId id="292" r:id="rId30"/>
    <p:sldId id="283" r:id="rId31"/>
    <p:sldId id="293" r:id="rId32"/>
    <p:sldId id="284" r:id="rId33"/>
    <p:sldId id="295" r:id="rId34"/>
    <p:sldId id="302" r:id="rId35"/>
    <p:sldId id="303" r:id="rId36"/>
    <p:sldId id="318" r:id="rId37"/>
    <p:sldId id="296" r:id="rId38"/>
    <p:sldId id="304" r:id="rId39"/>
    <p:sldId id="319" r:id="rId40"/>
    <p:sldId id="297" r:id="rId41"/>
    <p:sldId id="305" r:id="rId42"/>
    <p:sldId id="350" r:id="rId43"/>
    <p:sldId id="349" r:id="rId44"/>
    <p:sldId id="320" r:id="rId45"/>
    <p:sldId id="298" r:id="rId46"/>
    <p:sldId id="345" r:id="rId47"/>
    <p:sldId id="306" r:id="rId48"/>
    <p:sldId id="321" r:id="rId49"/>
    <p:sldId id="344" r:id="rId50"/>
    <p:sldId id="347" r:id="rId51"/>
    <p:sldId id="322" r:id="rId52"/>
    <p:sldId id="346" r:id="rId53"/>
    <p:sldId id="330" r:id="rId54"/>
    <p:sldId id="324" r:id="rId55"/>
    <p:sldId id="325" r:id="rId56"/>
    <p:sldId id="265" r:id="rId57"/>
    <p:sldId id="354" r:id="rId58"/>
    <p:sldId id="348" r:id="rId59"/>
    <p:sldId id="351" r:id="rId60"/>
    <p:sldId id="352" r:id="rId61"/>
    <p:sldId id="310" r:id="rId62"/>
    <p:sldId id="353" r:id="rId63"/>
    <p:sldId id="326" r:id="rId64"/>
    <p:sldId id="331" r:id="rId65"/>
    <p:sldId id="299" r:id="rId66"/>
    <p:sldId id="332" r:id="rId67"/>
    <p:sldId id="311" r:id="rId68"/>
    <p:sldId id="333" r:id="rId69"/>
    <p:sldId id="329" r:id="rId70"/>
    <p:sldId id="300" r:id="rId71"/>
    <p:sldId id="355" r:id="rId72"/>
    <p:sldId id="337" r:id="rId73"/>
    <p:sldId id="339" r:id="rId74"/>
    <p:sldId id="312" r:id="rId75"/>
    <p:sldId id="340" r:id="rId76"/>
    <p:sldId id="335" r:id="rId77"/>
    <p:sldId id="341" r:id="rId78"/>
    <p:sldId id="336" r:id="rId79"/>
    <p:sldId id="313" r:id="rId80"/>
    <p:sldId id="314" r:id="rId81"/>
    <p:sldId id="327" r:id="rId82"/>
    <p:sldId id="356" r:id="rId83"/>
    <p:sldId id="393" r:id="rId84"/>
    <p:sldId id="394" r:id="rId85"/>
    <p:sldId id="395" r:id="rId86"/>
    <p:sldId id="396" r:id="rId87"/>
    <p:sldId id="397" r:id="rId88"/>
    <p:sldId id="398" r:id="rId89"/>
    <p:sldId id="399" r:id="rId90"/>
    <p:sldId id="400" r:id="rId91"/>
    <p:sldId id="401" r:id="rId92"/>
    <p:sldId id="402" r:id="rId93"/>
    <p:sldId id="403" r:id="rId94"/>
    <p:sldId id="404" r:id="rId95"/>
    <p:sldId id="412" r:id="rId96"/>
    <p:sldId id="406" r:id="rId97"/>
    <p:sldId id="407" r:id="rId98"/>
    <p:sldId id="408" r:id="rId99"/>
    <p:sldId id="409" r:id="rId100"/>
    <p:sldId id="410" r:id="rId101"/>
    <p:sldId id="411" r:id="rId102"/>
    <p:sldId id="405"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ns, Linda" initials="B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74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04T17:56:22.725" idx="2">
    <p:pos x="10" y="10"/>
    <p:text>Why are these being paired?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04T18:13:09.888" idx="1">
    <p:pos x="10" y="10"/>
    <p:text>Really important that this is about content--make sure they know it isn't at all like the additional document.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35D523-E554-614D-A258-22818CDE72F1}" type="datetimeFigureOut">
              <a:rPr lang="en-US" smtClean="0"/>
              <a:t>6/8/2016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64FF6-8D69-B245-BFBE-1454ED6E9430}" type="slidenum">
              <a:rPr lang="en-US" smtClean="0"/>
              <a:t>‹#›</a:t>
            </a:fld>
            <a:endParaRPr lang="en-US"/>
          </a:p>
        </p:txBody>
      </p:sp>
    </p:spTree>
    <p:extLst>
      <p:ext uri="{BB962C8B-B14F-4D97-AF65-F5344CB8AC3E}">
        <p14:creationId xmlns:p14="http://schemas.microsoft.com/office/powerpoint/2010/main" val="208246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8B5FC-B757-DB4C-A990-C0A79E918E41}" type="datetimeFigureOut">
              <a:rPr lang="en-US" smtClean="0"/>
              <a:t>6/8/2016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A117F-940B-1D4C-98E8-C4FAE0F781A4}" type="slidenum">
              <a:rPr lang="en-US" smtClean="0"/>
              <a:t>‹#›</a:t>
            </a:fld>
            <a:endParaRPr lang="en-US"/>
          </a:p>
        </p:txBody>
      </p:sp>
    </p:spTree>
    <p:extLst>
      <p:ext uri="{BB962C8B-B14F-4D97-AF65-F5344CB8AC3E}">
        <p14:creationId xmlns:p14="http://schemas.microsoft.com/office/powerpoint/2010/main" val="2748988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D081B-3609-7E47-AD40-035E0FDEAD7E}" type="slidenum">
              <a:rPr lang="en-US" smtClean="0"/>
              <a:t>94</a:t>
            </a:fld>
            <a:endParaRPr lang="en-US"/>
          </a:p>
        </p:txBody>
      </p:sp>
    </p:spTree>
    <p:extLst>
      <p:ext uri="{BB962C8B-B14F-4D97-AF65-F5344CB8AC3E}">
        <p14:creationId xmlns:p14="http://schemas.microsoft.com/office/powerpoint/2010/main" val="279359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D544C34-1C0D-5143-B1F5-A811021CE32A}"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44C34-1C0D-5143-B1F5-A811021CE32A}"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08356-3872-D94C-818A-B12D8AD9DEB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544C34-1C0D-5143-B1F5-A811021CE32A}"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544C34-1C0D-5143-B1F5-A811021CE32A}"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D544C34-1C0D-5143-B1F5-A811021CE32A}"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D544C34-1C0D-5143-B1F5-A811021CE32A}"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8356-3872-D94C-818A-B12D8AD9DEB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44C34-1C0D-5143-B1F5-A811021CE32A}"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544C34-1C0D-5143-B1F5-A811021CE32A}"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D544C34-1C0D-5143-B1F5-A811021CE32A}"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D544C34-1C0D-5143-B1F5-A811021CE32A}"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44C34-1C0D-5143-B1F5-A811021CE32A}"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44C34-1C0D-5143-B1F5-A811021CE32A}"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08356-3872-D94C-818A-B12D8AD9DE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D544C34-1C0D-5143-B1F5-A811021CE32A}" type="datetimeFigureOut">
              <a:rPr lang="en-US" smtClean="0"/>
              <a:t>6/8/2016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3008356-3872-D94C-818A-B12D8AD9DE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Night 2016</a:t>
            </a:r>
            <a:endParaRPr lang="en-US" dirty="0"/>
          </a:p>
        </p:txBody>
      </p:sp>
      <p:sp>
        <p:nvSpPr>
          <p:cNvPr id="3" name="Subtitle 2"/>
          <p:cNvSpPr>
            <a:spLocks noGrp="1"/>
          </p:cNvSpPr>
          <p:nvPr>
            <p:ph type="subTitle" idx="1"/>
          </p:nvPr>
        </p:nvSpPr>
        <p:spPr>
          <a:xfrm>
            <a:off x="1322921" y="3435076"/>
            <a:ext cx="6498159" cy="916641"/>
          </a:xfrm>
        </p:spPr>
        <p:txBody>
          <a:bodyPr>
            <a:normAutofit/>
          </a:bodyPr>
          <a:lstStyle/>
          <a:p>
            <a:r>
              <a:rPr lang="en-US" sz="3200" dirty="0" smtClean="0">
                <a:solidFill>
                  <a:schemeClr val="tx1"/>
                </a:solidFill>
              </a:rPr>
              <a:t>The Legacy and Pilot DBQs</a:t>
            </a:r>
            <a:endParaRPr lang="en-US" sz="3200" dirty="0">
              <a:solidFill>
                <a:schemeClr val="tx1"/>
              </a:solidFill>
            </a:endParaRPr>
          </a:p>
        </p:txBody>
      </p:sp>
    </p:spTree>
    <p:extLst>
      <p:ext uri="{BB962C8B-B14F-4D97-AF65-F5344CB8AC3E}">
        <p14:creationId xmlns:p14="http://schemas.microsoft.com/office/powerpoint/2010/main" val="2552789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dirty="0" smtClean="0"/>
              <a:t>Shift #5:  </a:t>
            </a:r>
            <a:r>
              <a:rPr lang="en-US" b="1" dirty="0" smtClean="0"/>
              <a:t>Sourcing the Docs</a:t>
            </a:r>
            <a:endParaRPr lang="en-US" dirty="0"/>
          </a:p>
        </p:txBody>
      </p:sp>
      <p:sp>
        <p:nvSpPr>
          <p:cNvPr id="3" name="Content Placeholder 2"/>
          <p:cNvSpPr>
            <a:spLocks noGrp="1"/>
          </p:cNvSpPr>
          <p:nvPr>
            <p:ph idx="1"/>
          </p:nvPr>
        </p:nvSpPr>
        <p:spPr>
          <a:xfrm>
            <a:off x="549275" y="2046941"/>
            <a:ext cx="8042276" cy="3269130"/>
          </a:xfrm>
        </p:spPr>
        <p:txBody>
          <a:bodyPr>
            <a:normAutofit/>
          </a:bodyPr>
          <a:lstStyle/>
          <a:p>
            <a:pPr marL="0" indent="0" algn="ctr">
              <a:buNone/>
            </a:pPr>
            <a:r>
              <a:rPr lang="en-US" sz="4400" dirty="0" smtClean="0"/>
              <a:t>Student must source (historical context, intended audience, purpose, point of view) at least 4 docs</a:t>
            </a:r>
            <a:endParaRPr lang="en-US" sz="4400" dirty="0"/>
          </a:p>
        </p:txBody>
      </p:sp>
    </p:spTree>
    <p:custDataLst>
      <p:tags r:id="rId1"/>
    </p:custDataLst>
    <p:extLst>
      <p:ext uri="{BB962C8B-B14F-4D97-AF65-F5344CB8AC3E}">
        <p14:creationId xmlns:p14="http://schemas.microsoft.com/office/powerpoint/2010/main" val="35167766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5754"/>
            <a:ext cx="8042276" cy="1336956"/>
          </a:xfrm>
        </p:spPr>
        <p:txBody>
          <a:bodyPr/>
          <a:lstStyle/>
          <a:p>
            <a:r>
              <a:rPr lang="en-US" dirty="0" smtClean="0"/>
              <a:t>Pressure Testing the DBQ</a:t>
            </a:r>
            <a:endParaRPr lang="en-US" dirty="0"/>
          </a:p>
        </p:txBody>
      </p:sp>
      <p:sp>
        <p:nvSpPr>
          <p:cNvPr id="3" name="Content Placeholder 2"/>
          <p:cNvSpPr>
            <a:spLocks noGrp="1"/>
          </p:cNvSpPr>
          <p:nvPr>
            <p:ph sz="half" idx="1"/>
          </p:nvPr>
        </p:nvSpPr>
        <p:spPr>
          <a:xfrm>
            <a:off x="0" y="1600201"/>
            <a:ext cx="4389755" cy="4343400"/>
          </a:xfrm>
        </p:spPr>
        <p:txBody>
          <a:bodyPr>
            <a:normAutofit fontScale="92500" lnSpcReduction="10000"/>
          </a:bodyPr>
          <a:lstStyle/>
          <a:p>
            <a:r>
              <a:rPr lang="en-US" sz="2800" dirty="0" smtClean="0"/>
              <a:t>OUTSIDE EVIDENCE</a:t>
            </a:r>
          </a:p>
          <a:p>
            <a:endParaRPr lang="en-US" sz="2800" dirty="0" smtClean="0"/>
          </a:p>
          <a:p>
            <a:r>
              <a:rPr lang="en-US" sz="2800" dirty="0" smtClean="0"/>
              <a:t>CONTEXTUALIZATION</a:t>
            </a:r>
          </a:p>
          <a:p>
            <a:pPr marL="0" indent="0">
              <a:buNone/>
            </a:pPr>
            <a:endParaRPr lang="en-US" sz="2800" dirty="0"/>
          </a:p>
          <a:p>
            <a:pPr marL="0" indent="0">
              <a:buNone/>
            </a:pPr>
            <a:endParaRPr lang="en-US" sz="1400" dirty="0" smtClean="0"/>
          </a:p>
          <a:p>
            <a:r>
              <a:rPr lang="en-US" sz="2800" dirty="0" smtClean="0"/>
              <a:t>SYNTHESIS</a:t>
            </a:r>
          </a:p>
        </p:txBody>
      </p:sp>
      <p:sp>
        <p:nvSpPr>
          <p:cNvPr id="4" name="Content Placeholder 3"/>
          <p:cNvSpPr>
            <a:spLocks noGrp="1"/>
          </p:cNvSpPr>
          <p:nvPr>
            <p:ph sz="half" idx="2"/>
          </p:nvPr>
        </p:nvSpPr>
        <p:spPr>
          <a:xfrm>
            <a:off x="4751070" y="1600200"/>
            <a:ext cx="4392929" cy="5257799"/>
          </a:xfrm>
        </p:spPr>
        <p:txBody>
          <a:bodyPr>
            <a:normAutofit fontScale="92500" lnSpcReduction="10000"/>
          </a:bodyPr>
          <a:lstStyle/>
          <a:p>
            <a:r>
              <a:rPr lang="en-US" sz="2400" dirty="0" smtClean="0"/>
              <a:t>Compare to British Textile production / Meiji</a:t>
            </a:r>
          </a:p>
          <a:p>
            <a:pPr marL="0" indent="0">
              <a:buNone/>
            </a:pPr>
            <a:endParaRPr lang="en-US" sz="800" dirty="0" smtClean="0"/>
          </a:p>
          <a:p>
            <a:r>
              <a:rPr lang="en-US" sz="2400" dirty="0" smtClean="0"/>
              <a:t>Imperialism / Global competition /   Interactions with the West</a:t>
            </a:r>
          </a:p>
          <a:p>
            <a:endParaRPr lang="en-US" sz="1400" dirty="0" smtClean="0"/>
          </a:p>
          <a:p>
            <a:pPr marL="0" indent="0">
              <a:buNone/>
            </a:pPr>
            <a:r>
              <a:rPr lang="en-US" sz="2400" dirty="0" smtClean="0"/>
              <a:t>	Connect to different </a:t>
            </a:r>
          </a:p>
          <a:p>
            <a:r>
              <a:rPr lang="en-US" sz="2400" dirty="0" smtClean="0"/>
              <a:t>TIME:  Indian textiles in Period 3 (3.3 I B)</a:t>
            </a:r>
          </a:p>
          <a:p>
            <a:r>
              <a:rPr lang="en-US" sz="2400" dirty="0" smtClean="0"/>
              <a:t>PLACE:  Russia Industry     (5.1 I D)</a:t>
            </a:r>
          </a:p>
          <a:p>
            <a:r>
              <a:rPr lang="en-US" sz="2400" dirty="0" smtClean="0"/>
              <a:t>THEME:  </a:t>
            </a:r>
            <a:r>
              <a:rPr lang="en-US" sz="2400" smtClean="0"/>
              <a:t>Political </a:t>
            </a:r>
            <a:endParaRPr lang="en-US" sz="2400" dirty="0"/>
          </a:p>
        </p:txBody>
      </p:sp>
    </p:spTree>
    <p:custDataLst>
      <p:tags r:id="rId1"/>
    </p:custDataLst>
    <p:extLst>
      <p:ext uri="{BB962C8B-B14F-4D97-AF65-F5344CB8AC3E}">
        <p14:creationId xmlns:p14="http://schemas.microsoft.com/office/powerpoint/2010/main" val="35584405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775"/>
            <a:ext cx="9144000" cy="1177365"/>
          </a:xfrm>
        </p:spPr>
        <p:txBody>
          <a:bodyPr/>
          <a:lstStyle/>
          <a:p>
            <a:r>
              <a:rPr lang="en-US" dirty="0" smtClean="0"/>
              <a:t>The Documents</a:t>
            </a:r>
            <a:r>
              <a:rPr lang="en-US" sz="4000" dirty="0" smtClean="0"/>
              <a:t/>
            </a:r>
            <a:br>
              <a:rPr lang="en-US" sz="4000" dirty="0" smtClean="0"/>
            </a:br>
            <a:endParaRPr lang="en-US" sz="2800" dirty="0"/>
          </a:p>
        </p:txBody>
      </p:sp>
      <p:sp>
        <p:nvSpPr>
          <p:cNvPr id="3" name="Content Placeholder 2"/>
          <p:cNvSpPr>
            <a:spLocks noGrp="1"/>
          </p:cNvSpPr>
          <p:nvPr>
            <p:ph idx="1"/>
          </p:nvPr>
        </p:nvSpPr>
        <p:spPr>
          <a:xfrm>
            <a:off x="341212" y="1834723"/>
            <a:ext cx="8802787" cy="5035177"/>
          </a:xfrm>
        </p:spPr>
        <p:txBody>
          <a:bodyPr>
            <a:normAutofit/>
          </a:bodyPr>
          <a:lstStyle/>
          <a:p>
            <a:pPr marL="0" indent="0">
              <a:buClr>
                <a:schemeClr val="tx1"/>
              </a:buClr>
              <a:buNone/>
            </a:pPr>
            <a:r>
              <a:rPr lang="en-US" sz="4400" dirty="0" smtClean="0">
                <a:solidFill>
                  <a:srgbClr val="000000"/>
                </a:solidFill>
              </a:rPr>
              <a:t>I used Docs 1, 3, 5, 6, 8, 9, 10   (cut 2, 4, 7)</a:t>
            </a:r>
          </a:p>
          <a:p>
            <a:pPr marL="0" indent="0">
              <a:buClr>
                <a:schemeClr val="tx1"/>
              </a:buClr>
              <a:buNone/>
            </a:pPr>
            <a:endParaRPr lang="en-US" sz="2500" dirty="0" smtClean="0">
              <a:solidFill>
                <a:srgbClr val="000000"/>
              </a:solidFill>
            </a:endParaRPr>
          </a:p>
          <a:p>
            <a:pPr marL="0" indent="0">
              <a:buClr>
                <a:schemeClr val="tx1"/>
              </a:buClr>
              <a:buNone/>
            </a:pPr>
            <a:r>
              <a:rPr lang="en-US" sz="4400" dirty="0" smtClean="0">
                <a:solidFill>
                  <a:srgbClr val="000000"/>
                </a:solidFill>
              </a:rPr>
              <a:t>Source Lines worked well – no additions</a:t>
            </a:r>
          </a:p>
        </p:txBody>
      </p:sp>
    </p:spTree>
    <p:custDataLst>
      <p:tags r:id="rId1"/>
    </p:custDataLst>
    <p:extLst>
      <p:ext uri="{BB962C8B-B14F-4D97-AF65-F5344CB8AC3E}">
        <p14:creationId xmlns:p14="http://schemas.microsoft.com/office/powerpoint/2010/main" val="1388614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147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b="1" dirty="0" smtClean="0"/>
              <a:t>“Utilize the Documents” continues from Legacy DBQ</a:t>
            </a:r>
            <a:endParaRPr lang="en-US" dirty="0"/>
          </a:p>
        </p:txBody>
      </p:sp>
      <p:sp>
        <p:nvSpPr>
          <p:cNvPr id="3" name="Content Placeholder 2"/>
          <p:cNvSpPr>
            <a:spLocks noGrp="1"/>
          </p:cNvSpPr>
          <p:nvPr>
            <p:ph idx="1"/>
          </p:nvPr>
        </p:nvSpPr>
        <p:spPr>
          <a:xfrm>
            <a:off x="549275" y="2046941"/>
            <a:ext cx="8042276" cy="3269130"/>
          </a:xfrm>
        </p:spPr>
        <p:txBody>
          <a:bodyPr>
            <a:normAutofit fontScale="77500" lnSpcReduction="20000"/>
          </a:bodyPr>
          <a:lstStyle/>
          <a:p>
            <a:pPr algn="ctr">
              <a:buFontTx/>
              <a:buChar char="-"/>
            </a:pPr>
            <a:r>
              <a:rPr lang="en-US" sz="4400" dirty="0" smtClean="0"/>
              <a:t>“Understanding” and “Evidence” = Legacy</a:t>
            </a:r>
          </a:p>
          <a:p>
            <a:pPr algn="ctr">
              <a:buFontTx/>
              <a:buChar char="-"/>
            </a:pPr>
            <a:r>
              <a:rPr lang="en-US" sz="4400" dirty="0" smtClean="0"/>
              <a:t>“Utilize the Documents” awards no points for basic “Understanding”</a:t>
            </a:r>
          </a:p>
          <a:p>
            <a:pPr algn="ctr">
              <a:buFontTx/>
              <a:buChar char="-"/>
            </a:pPr>
            <a:r>
              <a:rPr lang="en-US" sz="4400" dirty="0" smtClean="0"/>
              <a:t>Must be in support of a historical claim </a:t>
            </a:r>
          </a:p>
          <a:p>
            <a:pPr marL="0" indent="0" algn="ctr">
              <a:buNone/>
            </a:pPr>
            <a:endParaRPr lang="en-US" sz="4400" dirty="0" smtClean="0"/>
          </a:p>
        </p:txBody>
      </p:sp>
    </p:spTree>
    <p:custDataLst>
      <p:tags r:id="rId1"/>
    </p:custDataLst>
    <p:extLst>
      <p:ext uri="{BB962C8B-B14F-4D97-AF65-F5344CB8AC3E}">
        <p14:creationId xmlns:p14="http://schemas.microsoft.com/office/powerpoint/2010/main" val="287964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b="1" dirty="0" smtClean="0"/>
              <a:t>Contextualization</a:t>
            </a:r>
            <a:endParaRPr lang="en-US" dirty="0"/>
          </a:p>
        </p:txBody>
      </p:sp>
      <p:sp>
        <p:nvSpPr>
          <p:cNvPr id="3" name="Content Placeholder 2"/>
          <p:cNvSpPr>
            <a:spLocks noGrp="1"/>
          </p:cNvSpPr>
          <p:nvPr>
            <p:ph idx="1"/>
          </p:nvPr>
        </p:nvSpPr>
        <p:spPr>
          <a:xfrm>
            <a:off x="549275" y="2046941"/>
            <a:ext cx="8042276" cy="3269130"/>
          </a:xfrm>
        </p:spPr>
        <p:txBody>
          <a:bodyPr>
            <a:normAutofit/>
          </a:bodyPr>
          <a:lstStyle/>
          <a:p>
            <a:pPr marL="0" indent="0" algn="ctr">
              <a:buNone/>
            </a:pPr>
            <a:r>
              <a:rPr lang="en-US" sz="4400" dirty="0" smtClean="0"/>
              <a:t>-Situates the argument in wider Historical Context</a:t>
            </a:r>
            <a:endParaRPr lang="en-US" sz="4400" dirty="0"/>
          </a:p>
        </p:txBody>
      </p:sp>
    </p:spTree>
    <p:custDataLst>
      <p:tags r:id="rId1"/>
    </p:custDataLst>
    <p:extLst>
      <p:ext uri="{BB962C8B-B14F-4D97-AF65-F5344CB8AC3E}">
        <p14:creationId xmlns:p14="http://schemas.microsoft.com/office/powerpoint/2010/main" val="307662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775"/>
            <a:ext cx="9144000" cy="1177365"/>
          </a:xfrm>
        </p:spPr>
        <p:txBody>
          <a:bodyPr/>
          <a:lstStyle/>
          <a:p>
            <a:r>
              <a:rPr lang="en-US" dirty="0" smtClean="0"/>
              <a:t>5 Design Shifts for Revised DBQ</a:t>
            </a:r>
            <a:r>
              <a:rPr lang="en-US" sz="4000" dirty="0" smtClean="0"/>
              <a:t/>
            </a:r>
            <a:br>
              <a:rPr lang="en-US" sz="4000" dirty="0" smtClean="0"/>
            </a:br>
            <a:endParaRPr lang="en-US" sz="2800" dirty="0"/>
          </a:p>
        </p:txBody>
      </p:sp>
      <p:sp>
        <p:nvSpPr>
          <p:cNvPr id="3" name="Content Placeholder 2"/>
          <p:cNvSpPr>
            <a:spLocks noGrp="1"/>
          </p:cNvSpPr>
          <p:nvPr>
            <p:ph idx="1"/>
          </p:nvPr>
        </p:nvSpPr>
        <p:spPr>
          <a:xfrm>
            <a:off x="341212" y="1834723"/>
            <a:ext cx="8802787" cy="5035177"/>
          </a:xfrm>
        </p:spPr>
        <p:txBody>
          <a:bodyPr>
            <a:normAutofit/>
          </a:bodyPr>
          <a:lstStyle/>
          <a:p>
            <a:pPr marL="514350" indent="-514350">
              <a:buClr>
                <a:schemeClr val="tx1"/>
              </a:buClr>
              <a:buFont typeface="+mj-lt"/>
              <a:buAutoNum type="arabicPeriod"/>
            </a:pPr>
            <a:r>
              <a:rPr lang="en-US" sz="3200" dirty="0" smtClean="0">
                <a:solidFill>
                  <a:srgbClr val="000000"/>
                </a:solidFill>
              </a:rPr>
              <a:t>7 Documents.</a:t>
            </a:r>
          </a:p>
          <a:p>
            <a:pPr marL="514350" indent="-514350">
              <a:buClr>
                <a:schemeClr val="tx1"/>
              </a:buClr>
              <a:buFont typeface="+mj-lt"/>
              <a:buAutoNum type="arabicPeriod"/>
            </a:pPr>
            <a:r>
              <a:rPr lang="en-US" sz="3200" dirty="0" smtClean="0">
                <a:solidFill>
                  <a:srgbClr val="000000"/>
                </a:solidFill>
              </a:rPr>
              <a:t>Additional Evidence.</a:t>
            </a:r>
          </a:p>
          <a:p>
            <a:pPr marL="514350" indent="-514350">
              <a:buClr>
                <a:schemeClr val="tx1"/>
              </a:buClr>
              <a:buFont typeface="+mj-lt"/>
              <a:buAutoNum type="arabicPeriod"/>
            </a:pPr>
            <a:r>
              <a:rPr lang="en-US" sz="3200" dirty="0" smtClean="0">
                <a:solidFill>
                  <a:srgbClr val="000000"/>
                </a:solidFill>
              </a:rPr>
              <a:t>Thesis responds to ALL parts of question.</a:t>
            </a:r>
          </a:p>
          <a:p>
            <a:pPr marL="514350" indent="-514350">
              <a:buClr>
                <a:schemeClr val="tx1"/>
              </a:buClr>
              <a:buFont typeface="+mj-lt"/>
              <a:buAutoNum type="arabicPeriod"/>
            </a:pPr>
            <a:r>
              <a:rPr lang="en-US" sz="3200" dirty="0" smtClean="0">
                <a:solidFill>
                  <a:srgbClr val="000000"/>
                </a:solidFill>
              </a:rPr>
              <a:t>Synthesis—expand/connect argument.</a:t>
            </a:r>
          </a:p>
          <a:p>
            <a:pPr marL="514350" indent="-514350">
              <a:buClr>
                <a:schemeClr val="tx1"/>
              </a:buClr>
              <a:buFont typeface="+mj-lt"/>
              <a:buAutoNum type="arabicPeriod"/>
            </a:pPr>
            <a:r>
              <a:rPr lang="en-US" sz="3200" dirty="0" smtClean="0">
                <a:solidFill>
                  <a:srgbClr val="000000"/>
                </a:solidFill>
              </a:rPr>
              <a:t>Sourcing at least 4 docs.</a:t>
            </a:r>
          </a:p>
        </p:txBody>
      </p:sp>
    </p:spTree>
    <p:custDataLst>
      <p:tags r:id="rId1"/>
    </p:custDataLst>
    <p:extLst>
      <p:ext uri="{BB962C8B-B14F-4D97-AF65-F5344CB8AC3E}">
        <p14:creationId xmlns:p14="http://schemas.microsoft.com/office/powerpoint/2010/main" val="24812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77365"/>
          </a:xfrm>
        </p:spPr>
        <p:txBody>
          <a:bodyPr/>
          <a:lstStyle/>
          <a:p>
            <a:r>
              <a:rPr lang="en-US" dirty="0" smtClean="0"/>
              <a:t>The Pilot DBQ</a:t>
            </a:r>
            <a:br>
              <a:rPr lang="en-US" dirty="0" smtClean="0"/>
            </a:br>
            <a:r>
              <a:rPr lang="en-US" sz="2800" dirty="0" smtClean="0"/>
              <a:t>Anton Striegl</a:t>
            </a:r>
            <a:endParaRPr lang="en-US" sz="2800" dirty="0"/>
          </a:p>
        </p:txBody>
      </p:sp>
      <p:sp>
        <p:nvSpPr>
          <p:cNvPr id="3" name="Content Placeholder 2"/>
          <p:cNvSpPr>
            <a:spLocks noGrp="1"/>
          </p:cNvSpPr>
          <p:nvPr>
            <p:ph idx="1"/>
          </p:nvPr>
        </p:nvSpPr>
        <p:spPr>
          <a:xfrm>
            <a:off x="549275" y="1284941"/>
            <a:ext cx="8042276" cy="5035177"/>
          </a:xfrm>
        </p:spPr>
        <p:txBody>
          <a:bodyPr>
            <a:normAutofit lnSpcReduction="10000"/>
          </a:bodyPr>
          <a:lstStyle/>
          <a:p>
            <a:pPr marL="0" indent="0">
              <a:buClr>
                <a:schemeClr val="tx1"/>
              </a:buClr>
              <a:buNone/>
            </a:pPr>
            <a:r>
              <a:rPr lang="en-US" sz="3200" b="1" u="sng" dirty="0" smtClean="0">
                <a:solidFill>
                  <a:srgbClr val="000000"/>
                </a:solidFill>
              </a:rPr>
              <a:t>Agenda</a:t>
            </a:r>
          </a:p>
          <a:p>
            <a:pPr marL="514350" indent="-514350">
              <a:buClr>
                <a:schemeClr val="tx1"/>
              </a:buClr>
              <a:buFont typeface="+mj-lt"/>
              <a:buAutoNum type="arabicPeriod"/>
            </a:pPr>
            <a:r>
              <a:rPr lang="en-US" sz="3200" dirty="0" smtClean="0">
                <a:solidFill>
                  <a:srgbClr val="000000"/>
                </a:solidFill>
              </a:rPr>
              <a:t>Introduce/overview the pilot DBQ.</a:t>
            </a:r>
          </a:p>
          <a:p>
            <a:pPr marL="514350" indent="-514350">
              <a:buClr>
                <a:schemeClr val="tx1"/>
              </a:buClr>
              <a:buFont typeface="+mj-lt"/>
              <a:buAutoNum type="arabicPeriod"/>
            </a:pPr>
            <a:r>
              <a:rPr lang="en-US" sz="3200" dirty="0" smtClean="0">
                <a:solidFill>
                  <a:srgbClr val="000000"/>
                </a:solidFill>
              </a:rPr>
              <a:t>Scoring guidelines and scoring.</a:t>
            </a:r>
          </a:p>
          <a:p>
            <a:pPr marL="514350" indent="-514350">
              <a:buClr>
                <a:schemeClr val="tx1"/>
              </a:buClr>
              <a:buFont typeface="+mj-lt"/>
              <a:buAutoNum type="arabicPeriod"/>
            </a:pPr>
            <a:r>
              <a:rPr lang="en-US" sz="3200" dirty="0" smtClean="0">
                <a:solidFill>
                  <a:srgbClr val="000000"/>
                </a:solidFill>
              </a:rPr>
              <a:t>Strategies for teaching the new DBQ.</a:t>
            </a:r>
          </a:p>
          <a:p>
            <a:pPr marL="514350" indent="-514350">
              <a:buClr>
                <a:schemeClr val="tx1"/>
              </a:buClr>
              <a:buFont typeface="+mj-lt"/>
              <a:buAutoNum type="arabicPeriod"/>
            </a:pPr>
            <a:r>
              <a:rPr lang="en-US" sz="3200" dirty="0" smtClean="0">
                <a:solidFill>
                  <a:srgbClr val="000000"/>
                </a:solidFill>
              </a:rPr>
              <a:t>Methods for converting old DBQs to the new format.</a:t>
            </a:r>
          </a:p>
          <a:p>
            <a:pPr marL="0" indent="0">
              <a:buClr>
                <a:schemeClr val="tx1"/>
              </a:buClr>
              <a:buNone/>
            </a:pPr>
            <a:r>
              <a:rPr lang="en-US" sz="3200" dirty="0" smtClean="0">
                <a:solidFill>
                  <a:srgbClr val="000000"/>
                </a:solidFill>
              </a:rPr>
              <a:t>* We will have to stay on a schedule to reach all of these worthwhile topics.</a:t>
            </a:r>
          </a:p>
        </p:txBody>
      </p:sp>
    </p:spTree>
    <p:extLst>
      <p:ext uri="{BB962C8B-B14F-4D97-AF65-F5344CB8AC3E}">
        <p14:creationId xmlns:p14="http://schemas.microsoft.com/office/powerpoint/2010/main" val="336827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06" y="107576"/>
            <a:ext cx="8561293" cy="714189"/>
          </a:xfrm>
        </p:spPr>
        <p:txBody>
          <a:bodyPr/>
          <a:lstStyle/>
          <a:p>
            <a:r>
              <a:rPr lang="en-US" sz="3600" dirty="0" smtClean="0"/>
              <a:t>History &amp; Focus of 2016 Pilot</a:t>
            </a:r>
            <a:endParaRPr lang="en-US" sz="3600" dirty="0"/>
          </a:p>
        </p:txBody>
      </p:sp>
      <p:sp>
        <p:nvSpPr>
          <p:cNvPr id="3" name="Content Placeholder 2"/>
          <p:cNvSpPr>
            <a:spLocks noGrp="1"/>
          </p:cNvSpPr>
          <p:nvPr>
            <p:ph idx="1"/>
          </p:nvPr>
        </p:nvSpPr>
        <p:spPr>
          <a:xfrm>
            <a:off x="218486" y="941294"/>
            <a:ext cx="8794081" cy="5662706"/>
          </a:xfrm>
        </p:spPr>
        <p:txBody>
          <a:bodyPr>
            <a:normAutofit fontScale="77500" lnSpcReduction="20000"/>
          </a:bodyPr>
          <a:lstStyle/>
          <a:p>
            <a:r>
              <a:rPr lang="en-US" sz="2800" dirty="0" smtClean="0">
                <a:solidFill>
                  <a:srgbClr val="000000"/>
                </a:solidFill>
              </a:rPr>
              <a:t>Piloted in 2015</a:t>
            </a:r>
          </a:p>
          <a:p>
            <a:pPr lvl="1"/>
            <a:r>
              <a:rPr lang="en-US" sz="2600" dirty="0" smtClean="0">
                <a:solidFill>
                  <a:srgbClr val="000000"/>
                </a:solidFill>
              </a:rPr>
              <a:t>Practiced entire scoring process: trained teachers, standardized…</a:t>
            </a:r>
          </a:p>
          <a:p>
            <a:pPr lvl="1"/>
            <a:r>
              <a:rPr lang="en-US" sz="2600" dirty="0" smtClean="0">
                <a:solidFill>
                  <a:srgbClr val="000000"/>
                </a:solidFill>
              </a:rPr>
              <a:t>Generated specific rubrics and samples</a:t>
            </a:r>
          </a:p>
          <a:p>
            <a:pPr lvl="1"/>
            <a:r>
              <a:rPr lang="en-US" sz="2600" dirty="0" smtClean="0">
                <a:solidFill>
                  <a:srgbClr val="000000"/>
                </a:solidFill>
              </a:rPr>
              <a:t>Learned a great deal</a:t>
            </a:r>
          </a:p>
          <a:p>
            <a:r>
              <a:rPr lang="en-US" sz="3000" dirty="0" smtClean="0">
                <a:solidFill>
                  <a:srgbClr val="000000"/>
                </a:solidFill>
              </a:rPr>
              <a:t>Revisions occurred in Summer and Fall in meetings with all 3 histories </a:t>
            </a:r>
          </a:p>
          <a:p>
            <a:pPr lvl="1"/>
            <a:r>
              <a:rPr lang="en-US" sz="2600" dirty="0" smtClean="0">
                <a:solidFill>
                  <a:srgbClr val="000000"/>
                </a:solidFill>
              </a:rPr>
              <a:t>U.S., Euro, and World all using same rubrics</a:t>
            </a:r>
          </a:p>
          <a:p>
            <a:pPr lvl="1"/>
            <a:r>
              <a:rPr lang="en-US" sz="2600" dirty="0" smtClean="0">
                <a:solidFill>
                  <a:srgbClr val="000000"/>
                </a:solidFill>
              </a:rPr>
              <a:t>2015 samples were re-scored w/revised rubrics</a:t>
            </a:r>
          </a:p>
          <a:p>
            <a:pPr lvl="1"/>
            <a:r>
              <a:rPr lang="en-US" sz="2600" dirty="0" smtClean="0">
                <a:solidFill>
                  <a:srgbClr val="000000"/>
                </a:solidFill>
              </a:rPr>
              <a:t>That work was released as a Practice Exam in March, 2016</a:t>
            </a:r>
          </a:p>
          <a:p>
            <a:r>
              <a:rPr lang="en-US" sz="2800" dirty="0" smtClean="0">
                <a:solidFill>
                  <a:srgbClr val="000000"/>
                </a:solidFill>
              </a:rPr>
              <a:t> 2016 Pilot</a:t>
            </a:r>
          </a:p>
          <a:p>
            <a:pPr lvl="1"/>
            <a:r>
              <a:rPr lang="en-US" sz="2600" dirty="0" smtClean="0">
                <a:solidFill>
                  <a:srgbClr val="000000"/>
                </a:solidFill>
              </a:rPr>
              <a:t>Larger sample, same DBQ</a:t>
            </a:r>
          </a:p>
          <a:p>
            <a:pPr lvl="1"/>
            <a:r>
              <a:rPr lang="en-US" sz="2600" dirty="0" smtClean="0">
                <a:solidFill>
                  <a:srgbClr val="000000"/>
                </a:solidFill>
              </a:rPr>
              <a:t>Students received some focused training on rubrics before writing (results a little more reflective 2017 expectations)</a:t>
            </a:r>
          </a:p>
          <a:p>
            <a:pPr lvl="1"/>
            <a:r>
              <a:rPr lang="en-US" sz="2600" dirty="0" smtClean="0">
                <a:solidFill>
                  <a:srgbClr val="000000"/>
                </a:solidFill>
              </a:rPr>
              <a:t>Building experience and refining our understanding for 2017 </a:t>
            </a:r>
            <a:endParaRPr lang="en-US" sz="2600" dirty="0">
              <a:solidFill>
                <a:srgbClr val="000000"/>
              </a:solidFill>
            </a:endParaRPr>
          </a:p>
        </p:txBody>
      </p:sp>
    </p:spTree>
    <p:extLst>
      <p:ext uri="{BB962C8B-B14F-4D97-AF65-F5344CB8AC3E}">
        <p14:creationId xmlns:p14="http://schemas.microsoft.com/office/powerpoint/2010/main" val="35442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Pilot DBQ</a:t>
            </a:r>
            <a:endParaRPr lang="en-US" sz="2800" dirty="0"/>
          </a:p>
        </p:txBody>
      </p:sp>
      <p:sp>
        <p:nvSpPr>
          <p:cNvPr id="3" name="Content Placeholder 2"/>
          <p:cNvSpPr>
            <a:spLocks noGrp="1"/>
          </p:cNvSpPr>
          <p:nvPr>
            <p:ph idx="1"/>
          </p:nvPr>
        </p:nvSpPr>
        <p:spPr>
          <a:xfrm>
            <a:off x="549275" y="1822824"/>
            <a:ext cx="8042276" cy="4497294"/>
          </a:xfrm>
        </p:spPr>
        <p:txBody>
          <a:bodyPr>
            <a:normAutofit/>
          </a:bodyPr>
          <a:lstStyle/>
          <a:p>
            <a:pPr marL="0" indent="0">
              <a:buClr>
                <a:schemeClr val="tx1"/>
              </a:buClr>
              <a:buNone/>
            </a:pPr>
            <a:r>
              <a:rPr lang="en-US" sz="3200" b="1" u="sng" dirty="0" smtClean="0">
                <a:solidFill>
                  <a:srgbClr val="000000"/>
                </a:solidFill>
              </a:rPr>
              <a:t>Prompt:</a:t>
            </a:r>
          </a:p>
          <a:p>
            <a:pPr marL="457200" indent="-457200">
              <a:buClr>
                <a:schemeClr val="tx1"/>
              </a:buClr>
              <a:buFont typeface="+mj-lt"/>
              <a:buAutoNum type="arabicPeriod"/>
            </a:pPr>
            <a:r>
              <a:rPr lang="en-US" sz="3200" dirty="0" smtClean="0">
                <a:solidFill>
                  <a:srgbClr val="000000"/>
                </a:solidFill>
              </a:rPr>
              <a:t>Using the documents provided and your knowledge of World History, analyze the degree to which communist movements affected women’s struggle for rights in the twentieth century.</a:t>
            </a:r>
            <a:endParaRPr lang="en-US" sz="3200" dirty="0">
              <a:solidFill>
                <a:srgbClr val="000000"/>
              </a:solidFill>
            </a:endParaRPr>
          </a:p>
        </p:txBody>
      </p:sp>
    </p:spTree>
    <p:extLst>
      <p:ext uri="{BB962C8B-B14F-4D97-AF65-F5344CB8AC3E}">
        <p14:creationId xmlns:p14="http://schemas.microsoft.com/office/powerpoint/2010/main" val="2904037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Documents</a:t>
            </a:r>
            <a:endParaRPr lang="en-US" dirty="0"/>
          </a:p>
        </p:txBody>
      </p:sp>
      <p:sp>
        <p:nvSpPr>
          <p:cNvPr id="3" name="Content Placeholder 2"/>
          <p:cNvSpPr>
            <a:spLocks noGrp="1"/>
          </p:cNvSpPr>
          <p:nvPr>
            <p:ph idx="1"/>
          </p:nvPr>
        </p:nvSpPr>
        <p:spPr>
          <a:xfrm>
            <a:off x="549275" y="2046941"/>
            <a:ext cx="8042276" cy="3269130"/>
          </a:xfrm>
        </p:spPr>
        <p:txBody>
          <a:bodyPr>
            <a:normAutofit/>
          </a:bodyPr>
          <a:lstStyle/>
          <a:p>
            <a:pPr marL="0" indent="0" algn="ctr">
              <a:buNone/>
            </a:pPr>
            <a:r>
              <a:rPr lang="en-US" sz="4400" dirty="0" smtClean="0"/>
              <a:t>Take 5 minutes to read </a:t>
            </a:r>
            <a:br>
              <a:rPr lang="en-US" sz="4400" dirty="0" smtClean="0"/>
            </a:br>
            <a:r>
              <a:rPr lang="en-US" sz="4400" dirty="0" smtClean="0"/>
              <a:t>the 7 documents.</a:t>
            </a:r>
            <a:endParaRPr lang="en-US" sz="4400" dirty="0"/>
          </a:p>
        </p:txBody>
      </p:sp>
    </p:spTree>
    <p:extLst>
      <p:ext uri="{BB962C8B-B14F-4D97-AF65-F5344CB8AC3E}">
        <p14:creationId xmlns:p14="http://schemas.microsoft.com/office/powerpoint/2010/main" val="767379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1120587"/>
            <a:ext cx="6498158" cy="1724867"/>
          </a:xfrm>
        </p:spPr>
        <p:txBody>
          <a:bodyPr/>
          <a:lstStyle/>
          <a:p>
            <a:r>
              <a:rPr lang="en-US" dirty="0" smtClean="0"/>
              <a:t>Quick Overview of the Documents</a:t>
            </a:r>
            <a:endParaRPr lang="en-US" dirty="0"/>
          </a:p>
        </p:txBody>
      </p:sp>
      <p:sp>
        <p:nvSpPr>
          <p:cNvPr id="5" name="Subtitle 4"/>
          <p:cNvSpPr>
            <a:spLocks noGrp="1"/>
          </p:cNvSpPr>
          <p:nvPr>
            <p:ph type="subTitle" idx="1"/>
          </p:nvPr>
        </p:nvSpPr>
        <p:spPr>
          <a:xfrm>
            <a:off x="657413" y="3299012"/>
            <a:ext cx="7620000" cy="2901576"/>
          </a:xfrm>
        </p:spPr>
        <p:txBody>
          <a:bodyPr>
            <a:normAutofit/>
          </a:bodyPr>
          <a:lstStyle/>
          <a:p>
            <a:pPr marL="342900" indent="-342900">
              <a:buClr>
                <a:schemeClr val="tx1"/>
              </a:buClr>
              <a:buFont typeface="+mj-lt"/>
              <a:buAutoNum type="arabicPeriod"/>
            </a:pPr>
            <a:r>
              <a:rPr lang="en-US" sz="2800" dirty="0" smtClean="0">
                <a:solidFill>
                  <a:schemeClr val="tx1"/>
                </a:solidFill>
              </a:rPr>
              <a:t>Not enough time to discuss each document at length.</a:t>
            </a:r>
          </a:p>
          <a:p>
            <a:pPr marL="342900" indent="-342900">
              <a:buClr>
                <a:schemeClr val="tx1"/>
              </a:buClr>
              <a:buFont typeface="+mj-lt"/>
              <a:buAutoNum type="arabicPeriod"/>
            </a:pPr>
            <a:r>
              <a:rPr lang="en-US" sz="2800" dirty="0" smtClean="0">
                <a:solidFill>
                  <a:schemeClr val="tx1"/>
                </a:solidFill>
              </a:rPr>
              <a:t>Getting a baseline understanding.</a:t>
            </a:r>
          </a:p>
          <a:p>
            <a:pPr marL="342900" indent="-342900">
              <a:buClr>
                <a:schemeClr val="tx1"/>
              </a:buClr>
              <a:buFont typeface="+mj-lt"/>
              <a:buAutoNum type="arabicPeriod"/>
            </a:pPr>
            <a:r>
              <a:rPr lang="en-US" sz="2800" dirty="0" smtClean="0">
                <a:solidFill>
                  <a:schemeClr val="tx1"/>
                </a:solidFill>
              </a:rPr>
              <a:t>Want to get to samples and strategies.</a:t>
            </a:r>
            <a:endParaRPr lang="en-US" sz="2800" dirty="0">
              <a:solidFill>
                <a:schemeClr val="tx1"/>
              </a:solidFill>
            </a:endParaRPr>
          </a:p>
        </p:txBody>
      </p:sp>
    </p:spTree>
    <p:extLst>
      <p:ext uri="{BB962C8B-B14F-4D97-AF65-F5344CB8AC3E}">
        <p14:creationId xmlns:p14="http://schemas.microsoft.com/office/powerpoint/2010/main" val="3720413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5-29 at 1.4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5" y="119529"/>
            <a:ext cx="9065965" cy="5809130"/>
          </a:xfrm>
          <a:prstGeom prst="rect">
            <a:avLst/>
          </a:prstGeom>
        </p:spPr>
      </p:pic>
    </p:spTree>
    <p:extLst>
      <p:ext uri="{BB962C8B-B14F-4D97-AF65-F5344CB8AC3E}">
        <p14:creationId xmlns:p14="http://schemas.microsoft.com/office/powerpoint/2010/main" val="182563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77365"/>
          </a:xfrm>
        </p:spPr>
        <p:txBody>
          <a:bodyPr/>
          <a:lstStyle/>
          <a:p>
            <a:r>
              <a:rPr lang="en-US" dirty="0" smtClean="0"/>
              <a:t>The “Revised” DBQ</a:t>
            </a:r>
            <a:br>
              <a:rPr lang="en-US" dirty="0" smtClean="0"/>
            </a:br>
            <a:r>
              <a:rPr lang="en-US" sz="2800" dirty="0" smtClean="0"/>
              <a:t>Greg </a:t>
            </a:r>
            <a:r>
              <a:rPr lang="en-US" sz="2800" dirty="0" err="1" smtClean="0"/>
              <a:t>Ahlquist</a:t>
            </a:r>
            <a:r>
              <a:rPr lang="en-US" sz="2800" dirty="0" smtClean="0"/>
              <a:t>, Test Development Committee</a:t>
            </a:r>
            <a:endParaRPr lang="en-US" sz="2800" dirty="0"/>
          </a:p>
        </p:txBody>
      </p:sp>
      <p:sp>
        <p:nvSpPr>
          <p:cNvPr id="3" name="Content Placeholder 2"/>
          <p:cNvSpPr>
            <a:spLocks noGrp="1"/>
          </p:cNvSpPr>
          <p:nvPr>
            <p:ph idx="1"/>
          </p:nvPr>
        </p:nvSpPr>
        <p:spPr>
          <a:xfrm>
            <a:off x="549275" y="1799935"/>
            <a:ext cx="8042276" cy="3796331"/>
          </a:xfrm>
        </p:spPr>
        <p:txBody>
          <a:bodyPr>
            <a:normAutofit/>
          </a:bodyPr>
          <a:lstStyle/>
          <a:p>
            <a:pPr marL="0" indent="0">
              <a:buClr>
                <a:schemeClr val="tx1"/>
              </a:buClr>
              <a:buNone/>
            </a:pPr>
            <a:r>
              <a:rPr lang="en-US" sz="3200" b="1" u="sng" dirty="0" smtClean="0">
                <a:solidFill>
                  <a:srgbClr val="000000"/>
                </a:solidFill>
              </a:rPr>
              <a:t>Agenda</a:t>
            </a:r>
          </a:p>
          <a:p>
            <a:pPr marL="514350" indent="-514350">
              <a:buClr>
                <a:schemeClr val="tx1"/>
              </a:buClr>
              <a:buFont typeface="+mj-lt"/>
              <a:buAutoNum type="arabicPeriod"/>
            </a:pPr>
            <a:r>
              <a:rPr lang="en-US" sz="3200" dirty="0" smtClean="0">
                <a:solidFill>
                  <a:srgbClr val="000000"/>
                </a:solidFill>
              </a:rPr>
              <a:t>Overview of the Revised Exam Format.</a:t>
            </a:r>
          </a:p>
          <a:p>
            <a:pPr marL="514350" indent="-514350">
              <a:buClr>
                <a:schemeClr val="tx1"/>
              </a:buClr>
              <a:buFont typeface="+mj-lt"/>
              <a:buAutoNum type="arabicPeriod"/>
            </a:pPr>
            <a:r>
              <a:rPr lang="en-US" sz="3200" dirty="0" smtClean="0">
                <a:solidFill>
                  <a:srgbClr val="000000"/>
                </a:solidFill>
              </a:rPr>
              <a:t>DBQ Shifts from Legacy to Revised.</a:t>
            </a:r>
          </a:p>
          <a:p>
            <a:pPr marL="0" indent="0">
              <a:buClr>
                <a:schemeClr val="tx1"/>
              </a:buClr>
              <a:buNone/>
            </a:pPr>
            <a:endParaRPr lang="en-US" sz="3200" dirty="0" smtClean="0">
              <a:solidFill>
                <a:srgbClr val="000000"/>
              </a:solidFill>
            </a:endParaRPr>
          </a:p>
        </p:txBody>
      </p:sp>
    </p:spTree>
    <p:custDataLst>
      <p:tags r:id="rId1"/>
    </p:custDataLst>
    <p:extLst>
      <p:ext uri="{BB962C8B-B14F-4D97-AF65-F5344CB8AC3E}">
        <p14:creationId xmlns:p14="http://schemas.microsoft.com/office/powerpoint/2010/main" val="406040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4"/>
            <a:ext cx="8325784" cy="2178425"/>
          </a:xfrm>
        </p:spPr>
        <p:txBody>
          <a:bodyPr/>
          <a:lstStyle/>
          <a:p>
            <a:pPr algn="l"/>
            <a:r>
              <a:rPr lang="en-US" sz="3200" dirty="0" smtClean="0"/>
              <a:t>Doc 1: Alexandra Kollontai Russian Communist revolutionary and member of the Bolshevik government, autobiography, Soviet Union, 1926.</a:t>
            </a:r>
            <a:endParaRPr lang="en-US" sz="3200" dirty="0"/>
          </a:p>
        </p:txBody>
      </p:sp>
      <p:sp>
        <p:nvSpPr>
          <p:cNvPr id="3" name="Content Placeholder 2"/>
          <p:cNvSpPr>
            <a:spLocks noGrp="1"/>
          </p:cNvSpPr>
          <p:nvPr>
            <p:ph idx="1"/>
          </p:nvPr>
        </p:nvSpPr>
        <p:spPr>
          <a:xfrm>
            <a:off x="549275" y="2495176"/>
            <a:ext cx="8042276" cy="4362824"/>
          </a:xfrm>
          <a:noFill/>
        </p:spPr>
        <p:txBody>
          <a:bodyPr>
            <a:normAutofit lnSpcReduction="10000"/>
          </a:bodyPr>
          <a:lstStyle/>
          <a:p>
            <a:pPr>
              <a:spcBef>
                <a:spcPts val="1400"/>
              </a:spcBef>
            </a:pPr>
            <a:r>
              <a:rPr lang="en-US" sz="3200" dirty="0" smtClean="0">
                <a:solidFill>
                  <a:schemeClr val="tx1"/>
                </a:solidFill>
              </a:rPr>
              <a:t>Marxism will bring women’s liberation </a:t>
            </a:r>
          </a:p>
          <a:p>
            <a:pPr>
              <a:spcBef>
                <a:spcPts val="1400"/>
              </a:spcBef>
            </a:pPr>
            <a:r>
              <a:rPr lang="en-US" sz="3200" dirty="0" smtClean="0">
                <a:solidFill>
                  <a:schemeClr val="tx1"/>
                </a:solidFill>
              </a:rPr>
              <a:t>Author noticed a lack of concern for women’s rights in 1905 among Bolsheviks</a:t>
            </a:r>
          </a:p>
          <a:p>
            <a:pPr>
              <a:spcBef>
                <a:spcPts val="1400"/>
              </a:spcBef>
            </a:pPr>
            <a:r>
              <a:rPr lang="en-US" sz="3200" dirty="0" smtClean="0">
                <a:solidFill>
                  <a:schemeClr val="tx1"/>
                </a:solidFill>
              </a:rPr>
              <a:t>Author dismisses efforts of Russia’s “bourgeois” women</a:t>
            </a:r>
          </a:p>
          <a:p>
            <a:pPr>
              <a:spcBef>
                <a:spcPts val="1400"/>
              </a:spcBef>
            </a:pPr>
            <a:r>
              <a:rPr lang="en-US" sz="3200" dirty="0" smtClean="0">
                <a:solidFill>
                  <a:schemeClr val="tx1"/>
                </a:solidFill>
              </a:rPr>
              <a:t>Author helped achieve improvements for women under Bolsheviks</a:t>
            </a:r>
          </a:p>
        </p:txBody>
      </p:sp>
    </p:spTree>
    <p:extLst>
      <p:ext uri="{BB962C8B-B14F-4D97-AF65-F5344CB8AC3E}">
        <p14:creationId xmlns:p14="http://schemas.microsoft.com/office/powerpoint/2010/main" val="36760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9 at 1.4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88" y="296582"/>
            <a:ext cx="9014012" cy="4493672"/>
          </a:xfrm>
          <a:prstGeom prst="rect">
            <a:avLst/>
          </a:prstGeom>
        </p:spPr>
      </p:pic>
    </p:spTree>
    <p:extLst>
      <p:ext uri="{BB962C8B-B14F-4D97-AF65-F5344CB8AC3E}">
        <p14:creationId xmlns:p14="http://schemas.microsoft.com/office/powerpoint/2010/main" val="3478616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325784" cy="2253131"/>
          </a:xfrm>
        </p:spPr>
        <p:txBody>
          <a:bodyPr/>
          <a:lstStyle/>
          <a:p>
            <a:pPr algn="l"/>
            <a:r>
              <a:rPr lang="en-US" sz="3200" dirty="0" smtClean="0"/>
              <a:t>Doc 2: </a:t>
            </a:r>
            <a:r>
              <a:rPr lang="en-US" sz="3200" dirty="0" err="1" smtClean="0"/>
              <a:t>Mariia</a:t>
            </a:r>
            <a:r>
              <a:rPr lang="en-US" sz="3200" dirty="0" smtClean="0"/>
              <a:t> </a:t>
            </a:r>
            <a:r>
              <a:rPr lang="en-US" sz="3200" dirty="0" err="1" smtClean="0"/>
              <a:t>Fedorovna</a:t>
            </a:r>
            <a:r>
              <a:rPr lang="en-US" sz="3200" dirty="0" smtClean="0"/>
              <a:t> </a:t>
            </a:r>
            <a:r>
              <a:rPr lang="en-US" sz="3200" dirty="0" err="1" smtClean="0"/>
              <a:t>Muratova</a:t>
            </a:r>
            <a:r>
              <a:rPr lang="en-US" sz="3200" dirty="0" smtClean="0"/>
              <a:t>, Soviet official in the Women’s Department of the Bolshevik Central Committee, working in Soviet Uzbekistan, 1930.</a:t>
            </a:r>
            <a:endParaRPr lang="en-US" sz="3200" dirty="0"/>
          </a:p>
        </p:txBody>
      </p:sp>
      <p:sp>
        <p:nvSpPr>
          <p:cNvPr id="3" name="Content Placeholder 2"/>
          <p:cNvSpPr>
            <a:spLocks noGrp="1"/>
          </p:cNvSpPr>
          <p:nvPr>
            <p:ph idx="1"/>
          </p:nvPr>
        </p:nvSpPr>
        <p:spPr>
          <a:xfrm>
            <a:off x="328706" y="2764118"/>
            <a:ext cx="8546353" cy="3854823"/>
          </a:xfrm>
          <a:noFill/>
        </p:spPr>
        <p:txBody>
          <a:bodyPr>
            <a:normAutofit/>
          </a:bodyPr>
          <a:lstStyle/>
          <a:p>
            <a:r>
              <a:rPr lang="en-US" sz="3200" dirty="0" smtClean="0">
                <a:solidFill>
                  <a:srgbClr val="000000"/>
                </a:solidFill>
              </a:rPr>
              <a:t>Soviet </a:t>
            </a:r>
            <a:r>
              <a:rPr lang="en-US" sz="3200" dirty="0">
                <a:solidFill>
                  <a:srgbClr val="000000"/>
                </a:solidFill>
              </a:rPr>
              <a:t>c</a:t>
            </a:r>
            <a:r>
              <a:rPr lang="en-US" sz="3200" dirty="0" smtClean="0">
                <a:solidFill>
                  <a:srgbClr val="000000"/>
                </a:solidFill>
              </a:rPr>
              <a:t>ommunism seeking to end veiling in Uzbekistan among party members</a:t>
            </a:r>
          </a:p>
          <a:p>
            <a:r>
              <a:rPr lang="en-US" sz="3200" dirty="0" smtClean="0">
                <a:solidFill>
                  <a:srgbClr val="000000"/>
                </a:solidFill>
              </a:rPr>
              <a:t>Veiling seen as remnant of feudal past</a:t>
            </a:r>
          </a:p>
          <a:p>
            <a:r>
              <a:rPr lang="en-US" sz="3200" dirty="0" smtClean="0">
                <a:solidFill>
                  <a:srgbClr val="000000"/>
                </a:solidFill>
              </a:rPr>
              <a:t>Directive for party members to end veiling in their families</a:t>
            </a:r>
          </a:p>
        </p:txBody>
      </p:sp>
    </p:spTree>
    <p:extLst>
      <p:ext uri="{BB962C8B-B14F-4D97-AF65-F5344CB8AC3E}">
        <p14:creationId xmlns:p14="http://schemas.microsoft.com/office/powerpoint/2010/main" val="23336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9 at 1.5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1" y="443005"/>
            <a:ext cx="9005933" cy="3277347"/>
          </a:xfrm>
          <a:prstGeom prst="rect">
            <a:avLst/>
          </a:prstGeom>
        </p:spPr>
      </p:pic>
    </p:spTree>
    <p:extLst>
      <p:ext uri="{BB962C8B-B14F-4D97-AF65-F5344CB8AC3E}">
        <p14:creationId xmlns:p14="http://schemas.microsoft.com/office/powerpoint/2010/main" val="3530015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25784" cy="1655484"/>
          </a:xfrm>
        </p:spPr>
        <p:txBody>
          <a:bodyPr/>
          <a:lstStyle/>
          <a:p>
            <a:pPr algn="l"/>
            <a:r>
              <a:rPr lang="en-US" sz="3600" dirty="0" smtClean="0"/>
              <a:t>Doc 3: Communist North Vietnamese </a:t>
            </a:r>
            <a:br>
              <a:rPr lang="en-US" sz="3600" dirty="0" smtClean="0"/>
            </a:br>
            <a:r>
              <a:rPr lang="en-US" sz="3600" dirty="0" smtClean="0"/>
              <a:t>Constitution of 1960.</a:t>
            </a:r>
            <a:endParaRPr lang="en-US" sz="3600" dirty="0"/>
          </a:p>
        </p:txBody>
      </p:sp>
      <p:sp>
        <p:nvSpPr>
          <p:cNvPr id="3" name="Content Placeholder 2"/>
          <p:cNvSpPr>
            <a:spLocks noGrp="1"/>
          </p:cNvSpPr>
          <p:nvPr>
            <p:ph idx="1"/>
          </p:nvPr>
        </p:nvSpPr>
        <p:spPr>
          <a:xfrm>
            <a:off x="549275" y="2061882"/>
            <a:ext cx="8042276" cy="4093883"/>
          </a:xfrm>
        </p:spPr>
        <p:txBody>
          <a:bodyPr>
            <a:normAutofit/>
          </a:bodyPr>
          <a:lstStyle/>
          <a:p>
            <a:r>
              <a:rPr lang="en-US" sz="3200" dirty="0" smtClean="0">
                <a:solidFill>
                  <a:srgbClr val="000000"/>
                </a:solidFill>
              </a:rPr>
              <a:t>Communist North Vietnam promising full equality for women</a:t>
            </a:r>
          </a:p>
          <a:p>
            <a:r>
              <a:rPr lang="en-US" sz="3200" dirty="0" smtClean="0">
                <a:solidFill>
                  <a:srgbClr val="000000"/>
                </a:solidFill>
              </a:rPr>
              <a:t>Constitution declares:</a:t>
            </a:r>
          </a:p>
          <a:p>
            <a:pPr lvl="1"/>
            <a:r>
              <a:rPr lang="en-US" sz="2800" dirty="0" smtClean="0">
                <a:solidFill>
                  <a:srgbClr val="000000"/>
                </a:solidFill>
              </a:rPr>
              <a:t>Equal pay</a:t>
            </a:r>
          </a:p>
          <a:p>
            <a:pPr lvl="1"/>
            <a:r>
              <a:rPr lang="en-US" sz="2800" dirty="0" smtClean="0">
                <a:solidFill>
                  <a:srgbClr val="000000"/>
                </a:solidFill>
              </a:rPr>
              <a:t>Paid maternity leave</a:t>
            </a:r>
          </a:p>
          <a:p>
            <a:pPr lvl="1"/>
            <a:r>
              <a:rPr lang="en-US" sz="2800" dirty="0" smtClean="0">
                <a:solidFill>
                  <a:srgbClr val="000000"/>
                </a:solidFill>
              </a:rPr>
              <a:t>Access to maternity care, </a:t>
            </a:r>
            <a:r>
              <a:rPr lang="en-US" sz="2800" dirty="0">
                <a:solidFill>
                  <a:srgbClr val="000000"/>
                </a:solidFill>
              </a:rPr>
              <a:t>c</a:t>
            </a:r>
            <a:r>
              <a:rPr lang="en-US" sz="2800" dirty="0" smtClean="0">
                <a:solidFill>
                  <a:srgbClr val="000000"/>
                </a:solidFill>
              </a:rPr>
              <a:t>hild-care, and education</a:t>
            </a:r>
          </a:p>
        </p:txBody>
      </p:sp>
    </p:spTree>
    <p:extLst>
      <p:ext uri="{BB962C8B-B14F-4D97-AF65-F5344CB8AC3E}">
        <p14:creationId xmlns:p14="http://schemas.microsoft.com/office/powerpoint/2010/main" val="270014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9 at 2.0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316752"/>
            <a:ext cx="8896002" cy="4987365"/>
          </a:xfrm>
          <a:prstGeom prst="rect">
            <a:avLst/>
          </a:prstGeom>
        </p:spPr>
      </p:pic>
    </p:spTree>
    <p:extLst>
      <p:ext uri="{BB962C8B-B14F-4D97-AF65-F5344CB8AC3E}">
        <p14:creationId xmlns:p14="http://schemas.microsoft.com/office/powerpoint/2010/main" val="493527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107576"/>
            <a:ext cx="8800353" cy="1431366"/>
          </a:xfrm>
        </p:spPr>
        <p:txBody>
          <a:bodyPr/>
          <a:lstStyle/>
          <a:p>
            <a:pPr algn="l"/>
            <a:r>
              <a:rPr lang="en-US" sz="3200" dirty="0" smtClean="0"/>
              <a:t>Doc 4: Study published by the National Science Foundation, Washington, D.C. 1961.</a:t>
            </a:r>
            <a:endParaRPr lang="en-US" sz="3200" dirty="0"/>
          </a:p>
        </p:txBody>
      </p:sp>
      <p:sp>
        <p:nvSpPr>
          <p:cNvPr id="3" name="Content Placeholder 2"/>
          <p:cNvSpPr>
            <a:spLocks noGrp="1"/>
          </p:cNvSpPr>
          <p:nvPr>
            <p:ph idx="1"/>
          </p:nvPr>
        </p:nvSpPr>
        <p:spPr>
          <a:xfrm>
            <a:off x="549275" y="1598707"/>
            <a:ext cx="8042276" cy="4631765"/>
          </a:xfrm>
        </p:spPr>
        <p:txBody>
          <a:bodyPr>
            <a:noAutofit/>
          </a:bodyPr>
          <a:lstStyle/>
          <a:p>
            <a:r>
              <a:rPr lang="en-US" sz="3200" dirty="0" smtClean="0">
                <a:solidFill>
                  <a:srgbClr val="000000"/>
                </a:solidFill>
              </a:rPr>
              <a:t>Majority of data shows women not equal to men in USSR</a:t>
            </a:r>
          </a:p>
          <a:p>
            <a:pPr lvl="1"/>
            <a:r>
              <a:rPr lang="en-US" sz="3200" dirty="0" smtClean="0">
                <a:solidFill>
                  <a:srgbClr val="000000"/>
                </a:solidFill>
              </a:rPr>
              <a:t>PHD’s</a:t>
            </a:r>
          </a:p>
          <a:p>
            <a:pPr lvl="1"/>
            <a:r>
              <a:rPr lang="en-US" sz="3200" dirty="0" smtClean="0">
                <a:solidFill>
                  <a:srgbClr val="000000"/>
                </a:solidFill>
              </a:rPr>
              <a:t>Professors</a:t>
            </a:r>
          </a:p>
          <a:p>
            <a:pPr lvl="1"/>
            <a:r>
              <a:rPr lang="en-US" sz="3200" dirty="0" smtClean="0">
                <a:solidFill>
                  <a:srgbClr val="000000"/>
                </a:solidFill>
              </a:rPr>
              <a:t>Associate Professors</a:t>
            </a:r>
          </a:p>
          <a:p>
            <a:pPr lvl="1"/>
            <a:r>
              <a:rPr lang="en-US" sz="3200" dirty="0" smtClean="0">
                <a:solidFill>
                  <a:srgbClr val="000000"/>
                </a:solidFill>
              </a:rPr>
              <a:t>Senior Researchers</a:t>
            </a:r>
          </a:p>
          <a:p>
            <a:r>
              <a:rPr lang="en-US" sz="3200" dirty="0" smtClean="0">
                <a:solidFill>
                  <a:srgbClr val="000000"/>
                </a:solidFill>
              </a:rPr>
              <a:t>Women close to parity in Junior Research category</a:t>
            </a:r>
          </a:p>
        </p:txBody>
      </p:sp>
    </p:spTree>
    <p:extLst>
      <p:ext uri="{BB962C8B-B14F-4D97-AF65-F5344CB8AC3E}">
        <p14:creationId xmlns:p14="http://schemas.microsoft.com/office/powerpoint/2010/main" val="34399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9 at 2.13.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1" y="0"/>
            <a:ext cx="7651102" cy="6858000"/>
          </a:xfrm>
          <a:prstGeom prst="rect">
            <a:avLst/>
          </a:prstGeom>
        </p:spPr>
      </p:pic>
    </p:spTree>
    <p:extLst>
      <p:ext uri="{BB962C8B-B14F-4D97-AF65-F5344CB8AC3E}">
        <p14:creationId xmlns:p14="http://schemas.microsoft.com/office/powerpoint/2010/main" val="293723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325784" cy="2118660"/>
          </a:xfrm>
        </p:spPr>
        <p:txBody>
          <a:bodyPr/>
          <a:lstStyle/>
          <a:p>
            <a:pPr algn="l"/>
            <a:r>
              <a:rPr lang="en-US" sz="2400" dirty="0" smtClean="0"/>
              <a:t>Doc 5: “Encourage Late Marriage, Plan for Birth, Work Hard for the New Age,” propaganda poster for the Chinese Cultural Revolution, published by the Hubei Province Birth Control Group, Wuhan city, circa 1966-1976.</a:t>
            </a:r>
            <a:endParaRPr lang="en-US" sz="2400" dirty="0"/>
          </a:p>
        </p:txBody>
      </p:sp>
      <p:sp>
        <p:nvSpPr>
          <p:cNvPr id="3" name="Content Placeholder 2"/>
          <p:cNvSpPr>
            <a:spLocks noGrp="1"/>
          </p:cNvSpPr>
          <p:nvPr>
            <p:ph idx="1"/>
          </p:nvPr>
        </p:nvSpPr>
        <p:spPr>
          <a:xfrm>
            <a:off x="388471" y="2569882"/>
            <a:ext cx="8367058" cy="4138705"/>
          </a:xfrm>
        </p:spPr>
        <p:txBody>
          <a:bodyPr>
            <a:normAutofit/>
          </a:bodyPr>
          <a:lstStyle/>
          <a:p>
            <a:r>
              <a:rPr lang="en-US" sz="3200" dirty="0" smtClean="0">
                <a:solidFill>
                  <a:srgbClr val="000000"/>
                </a:solidFill>
              </a:rPr>
              <a:t>Chinese communism provides women opportunities in key, high-tech jobs</a:t>
            </a:r>
          </a:p>
          <a:p>
            <a:r>
              <a:rPr lang="en-US" sz="3200" dirty="0" smtClean="0">
                <a:solidFill>
                  <a:srgbClr val="000000"/>
                </a:solidFill>
              </a:rPr>
              <a:t>Women are needed to help China modernize</a:t>
            </a:r>
          </a:p>
          <a:p>
            <a:r>
              <a:rPr lang="en-US" sz="3200" dirty="0" smtClean="0">
                <a:solidFill>
                  <a:srgbClr val="000000"/>
                </a:solidFill>
              </a:rPr>
              <a:t>Poster promotes delaying child birth so women can join labor force</a:t>
            </a:r>
          </a:p>
        </p:txBody>
      </p:sp>
    </p:spTree>
    <p:extLst>
      <p:ext uri="{BB962C8B-B14F-4D97-AF65-F5344CB8AC3E}">
        <p14:creationId xmlns:p14="http://schemas.microsoft.com/office/powerpoint/2010/main" val="34399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9 at 5.04.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683"/>
            <a:ext cx="9144000" cy="2945219"/>
          </a:xfrm>
          <a:prstGeom prst="rect">
            <a:avLst/>
          </a:prstGeom>
        </p:spPr>
      </p:pic>
    </p:spTree>
    <p:extLst>
      <p:ext uri="{BB962C8B-B14F-4D97-AF65-F5344CB8AC3E}">
        <p14:creationId xmlns:p14="http://schemas.microsoft.com/office/powerpoint/2010/main" val="46104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114070102"/>
              </p:ext>
            </p:extLst>
          </p:nvPr>
        </p:nvGraphicFramePr>
        <p:xfrm>
          <a:off x="0" y="-1"/>
          <a:ext cx="9143999" cy="7014999"/>
        </p:xfrm>
        <a:graphic>
          <a:graphicData uri="http://schemas.openxmlformats.org/drawingml/2006/table">
            <a:tbl>
              <a:tblPr firstRow="1" bandRow="1">
                <a:tableStyleId>{5C22544A-7EE6-4342-B048-85BDC9FD1C3A}</a:tableStyleId>
              </a:tblPr>
              <a:tblGrid>
                <a:gridCol w="1446029"/>
                <a:gridCol w="3946806"/>
                <a:gridCol w="3751164"/>
              </a:tblGrid>
              <a:tr h="820477">
                <a:tc>
                  <a:txBody>
                    <a:bodyPr/>
                    <a:lstStyle/>
                    <a:p>
                      <a:r>
                        <a:rPr lang="en-US" sz="1800" dirty="0" smtClean="0"/>
                        <a:t>Features of Exam</a:t>
                      </a:r>
                      <a:endParaRPr lang="en-US" sz="1800" dirty="0"/>
                    </a:p>
                  </a:txBody>
                  <a:tcPr/>
                </a:tc>
                <a:tc>
                  <a:txBody>
                    <a:bodyPr/>
                    <a:lstStyle/>
                    <a:p>
                      <a:r>
                        <a:rPr lang="en-US" sz="1800" dirty="0" smtClean="0"/>
                        <a:t>Current Exam</a:t>
                      </a:r>
                      <a:endParaRPr lang="en-US" sz="1800" dirty="0"/>
                    </a:p>
                  </a:txBody>
                  <a:tcPr/>
                </a:tc>
                <a:tc>
                  <a:txBody>
                    <a:bodyPr/>
                    <a:lstStyle/>
                    <a:p>
                      <a:r>
                        <a:rPr lang="en-US" sz="1600" dirty="0" smtClean="0"/>
                        <a:t>Revised Exam Format</a:t>
                      </a:r>
                      <a:endParaRPr lang="en-US" sz="1600" dirty="0"/>
                    </a:p>
                  </a:txBody>
                  <a:tcPr/>
                </a:tc>
              </a:tr>
              <a:tr h="386794">
                <a:tc rowSpan="3">
                  <a:txBody>
                    <a:bodyPr/>
                    <a:lstStyle/>
                    <a:p>
                      <a:r>
                        <a:rPr lang="en-US" sz="1800" dirty="0" smtClean="0"/>
                        <a:t>Multiple-Choice</a:t>
                      </a:r>
                      <a:r>
                        <a:rPr lang="en-US" sz="1800" baseline="0" dirty="0" smtClean="0"/>
                        <a:t> Section</a:t>
                      </a:r>
                      <a:endParaRPr lang="en-US" sz="1800" dirty="0"/>
                    </a:p>
                  </a:txBody>
                  <a:tcPr/>
                </a:tc>
                <a:tc>
                  <a:txBody>
                    <a:bodyPr/>
                    <a:lstStyle/>
                    <a:p>
                      <a:r>
                        <a:rPr lang="en-US" sz="1600" dirty="0" smtClean="0"/>
                        <a:t>70 questions</a:t>
                      </a:r>
                    </a:p>
                  </a:txBody>
                  <a:tcPr/>
                </a:tc>
                <a:tc>
                  <a:txBody>
                    <a:bodyPr/>
                    <a:lstStyle/>
                    <a:p>
                      <a:r>
                        <a:rPr lang="en-US" sz="1600" dirty="0" smtClean="0"/>
                        <a:t>55 questions</a:t>
                      </a:r>
                      <a:endParaRPr lang="en-US" sz="1600" dirty="0"/>
                    </a:p>
                  </a:txBody>
                  <a:tcPr/>
                </a:tc>
              </a:tr>
              <a:tr h="386794">
                <a:tc vMerge="1">
                  <a:txBody>
                    <a:bodyPr/>
                    <a:lstStyle/>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55 minutes</a:t>
                      </a:r>
                    </a:p>
                  </a:txBody>
                  <a:tcPr/>
                </a:tc>
                <a:tc>
                  <a:txBody>
                    <a:bodyPr/>
                    <a:lstStyle/>
                    <a:p>
                      <a:r>
                        <a:rPr lang="en-US" sz="1600" dirty="0" smtClean="0"/>
                        <a:t>55</a:t>
                      </a:r>
                      <a:r>
                        <a:rPr lang="en-US" sz="1600" baseline="0" dirty="0" smtClean="0"/>
                        <a:t> </a:t>
                      </a:r>
                      <a:r>
                        <a:rPr lang="en-US" sz="1600" dirty="0" smtClean="0"/>
                        <a:t>minutes</a:t>
                      </a:r>
                      <a:endParaRPr lang="en-US" sz="1600" dirty="0"/>
                    </a:p>
                  </a:txBody>
                  <a:tcPr/>
                </a:tc>
              </a:tr>
              <a:tr h="386794">
                <a:tc vMerge="1">
                  <a:txBody>
                    <a:bodyPr/>
                    <a:lstStyle/>
                    <a:p>
                      <a:endParaRPr lang="en-US" dirty="0"/>
                    </a:p>
                  </a:txBody>
                  <a:tcPr/>
                </a:tc>
                <a:tc>
                  <a:txBody>
                    <a:bodyPr/>
                    <a:lstStyle/>
                    <a:p>
                      <a:r>
                        <a:rPr lang="en-US" sz="1600" dirty="0" smtClean="0"/>
                        <a:t>50% weight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40% weight</a:t>
                      </a:r>
                    </a:p>
                  </a:txBody>
                  <a:tcPr/>
                </a:tc>
              </a:tr>
              <a:tr h="386794">
                <a:tc rowSpan="3">
                  <a:txBody>
                    <a:bodyPr/>
                    <a:lstStyle/>
                    <a:p>
                      <a:r>
                        <a:rPr lang="en-US" sz="1800" dirty="0" smtClean="0"/>
                        <a:t>Short Answer</a:t>
                      </a:r>
                      <a:endParaRPr lang="en-US" sz="1800" dirty="0"/>
                    </a:p>
                  </a:txBody>
                  <a:tcPr/>
                </a:tc>
                <a:tc rowSpan="3">
                  <a:txBody>
                    <a:bodyPr/>
                    <a:lstStyle/>
                    <a:p>
                      <a:r>
                        <a:rPr lang="en-US" sz="1600" dirty="0" smtClean="0"/>
                        <a:t>none</a:t>
                      </a:r>
                      <a:endParaRPr lang="en-US" sz="1600" dirty="0"/>
                    </a:p>
                  </a:txBody>
                  <a:tcPr/>
                </a:tc>
                <a:tc>
                  <a:txBody>
                    <a:bodyPr/>
                    <a:lstStyle/>
                    <a:p>
                      <a:r>
                        <a:rPr lang="en-US" sz="1600" dirty="0" smtClean="0"/>
                        <a:t>4 question</a:t>
                      </a:r>
                      <a:r>
                        <a:rPr lang="en-US" sz="1600" baseline="0" dirty="0" smtClean="0"/>
                        <a:t> sets</a:t>
                      </a:r>
                      <a:endParaRPr lang="en-US" sz="1600" dirty="0"/>
                    </a:p>
                  </a:txBody>
                  <a:tcPr/>
                </a:tc>
              </a:tr>
              <a:tr h="386794">
                <a:tc vMerge="1">
                  <a:txBody>
                    <a:bodyPr/>
                    <a:lstStyle/>
                    <a:p>
                      <a:endParaRPr lang="en-US" dirty="0"/>
                    </a:p>
                  </a:txBody>
                  <a:tcPr/>
                </a:tc>
                <a:tc vMerge="1">
                  <a:txBody>
                    <a:bodyPr/>
                    <a:lstStyle/>
                    <a:p>
                      <a:endParaRPr lang="en-US" dirty="0"/>
                    </a:p>
                  </a:txBody>
                  <a:tcPr/>
                </a:tc>
                <a:tc>
                  <a:txBody>
                    <a:bodyPr/>
                    <a:lstStyle/>
                    <a:p>
                      <a:r>
                        <a:rPr lang="en-US" sz="1600" dirty="0" smtClean="0"/>
                        <a:t>50 minutes</a:t>
                      </a:r>
                      <a:endParaRPr lang="en-US" sz="1600" dirty="0"/>
                    </a:p>
                  </a:txBody>
                  <a:tcPr/>
                </a:tc>
              </a:tr>
              <a:tr h="386794">
                <a:tc vMerge="1">
                  <a:txBody>
                    <a:bodyPr/>
                    <a:lstStyle/>
                    <a:p>
                      <a:endParaRPr lang="en-US" dirty="0"/>
                    </a:p>
                  </a:txBody>
                  <a:tcPr/>
                </a:tc>
                <a:tc vMerge="1">
                  <a:txBody>
                    <a:bodyPr/>
                    <a:lstStyle/>
                    <a:p>
                      <a:endParaRPr lang="en-US" dirty="0"/>
                    </a:p>
                  </a:txBody>
                  <a:tcPr/>
                </a:tc>
                <a:tc>
                  <a:txBody>
                    <a:bodyPr/>
                    <a:lstStyle/>
                    <a:p>
                      <a:r>
                        <a:rPr lang="en-US" sz="1600" dirty="0" smtClean="0"/>
                        <a:t>20% weight</a:t>
                      </a:r>
                      <a:endParaRPr lang="en-US" sz="1600" dirty="0"/>
                    </a:p>
                  </a:txBody>
                  <a:tcPr/>
                </a:tc>
              </a:tr>
              <a:tr h="1210521">
                <a:tc rowSpan="3">
                  <a:txBody>
                    <a:bodyPr/>
                    <a:lstStyle/>
                    <a:p>
                      <a:r>
                        <a:rPr lang="en-US" sz="1800" dirty="0" smtClean="0"/>
                        <a:t>DBQ</a:t>
                      </a:r>
                      <a:endParaRPr lang="en-US" sz="1800" dirty="0"/>
                    </a:p>
                  </a:txBody>
                  <a:tcPr/>
                </a:tc>
                <a:tc>
                  <a:txBody>
                    <a:bodyPr/>
                    <a:lstStyle/>
                    <a:p>
                      <a:r>
                        <a:rPr lang="en-US" sz="1600" dirty="0" smtClean="0"/>
                        <a:t>Up to 10 documents</a:t>
                      </a:r>
                    </a:p>
                    <a:p>
                      <a:r>
                        <a:rPr lang="en-US" sz="1600" dirty="0" smtClean="0"/>
                        <a:t>Bringing</a:t>
                      </a:r>
                      <a:r>
                        <a:rPr lang="en-US" sz="1600" baseline="0" dirty="0" smtClean="0"/>
                        <a:t> in “outside” knowledge beyond documents is one of several ways to earn points in expanded core</a:t>
                      </a:r>
                      <a:endParaRPr lang="en-US" sz="1600" dirty="0"/>
                    </a:p>
                  </a:txBody>
                  <a:tcPr/>
                </a:tc>
                <a:tc>
                  <a:txBody>
                    <a:bodyPr/>
                    <a:lstStyle/>
                    <a:p>
                      <a:r>
                        <a:rPr lang="en-US" sz="1600" dirty="0" smtClean="0"/>
                        <a:t>7 documents</a:t>
                      </a:r>
                    </a:p>
                    <a:p>
                      <a:r>
                        <a:rPr lang="en-US" sz="1600" dirty="0" smtClean="0"/>
                        <a:t>Requires bringing</a:t>
                      </a:r>
                      <a:r>
                        <a:rPr lang="en-US" sz="1600" baseline="0" dirty="0" smtClean="0"/>
                        <a:t> in “additional evidence’ beyond documents</a:t>
                      </a:r>
                      <a:endParaRPr lang="en-US" sz="1600" dirty="0"/>
                    </a:p>
                  </a:txBody>
                  <a:tcPr/>
                </a:tc>
              </a:tr>
              <a:tr h="651819">
                <a:tc vMerge="1">
                  <a:txBody>
                    <a:bodyPr/>
                    <a:lstStyle/>
                    <a:p>
                      <a:endParaRPr lang="en-US" dirty="0"/>
                    </a:p>
                  </a:txBody>
                  <a:tcPr/>
                </a:tc>
                <a:tc>
                  <a:txBody>
                    <a:bodyPr/>
                    <a:lstStyle/>
                    <a:p>
                      <a:r>
                        <a:rPr lang="en-US" sz="1600" dirty="0" smtClean="0"/>
                        <a:t>50 minutes (including 10 minute reading period)</a:t>
                      </a:r>
                      <a:endParaRPr lang="en-US" sz="1600" dirty="0"/>
                    </a:p>
                  </a:txBody>
                  <a:tcPr/>
                </a:tc>
                <a:tc>
                  <a:txBody>
                    <a:bodyPr/>
                    <a:lstStyle/>
                    <a:p>
                      <a:r>
                        <a:rPr lang="en-US" sz="1600" dirty="0" smtClean="0"/>
                        <a:t>55 minutes (including</a:t>
                      </a:r>
                      <a:r>
                        <a:rPr lang="en-US" sz="1600" baseline="0" dirty="0" smtClean="0"/>
                        <a:t> reading period)</a:t>
                      </a:r>
                      <a:endParaRPr lang="en-US" sz="1600" dirty="0"/>
                    </a:p>
                  </a:txBody>
                  <a:tcPr/>
                </a:tc>
              </a:tr>
              <a:tr h="386794">
                <a:tc vMerge="1">
                  <a:txBody>
                    <a:bodyPr/>
                    <a:lstStyle/>
                    <a:p>
                      <a:endParaRPr lang="en-US" dirty="0"/>
                    </a:p>
                  </a:txBody>
                  <a:tcPr/>
                </a:tc>
                <a:tc>
                  <a:txBody>
                    <a:bodyPr/>
                    <a:lstStyle/>
                    <a:p>
                      <a:r>
                        <a:rPr lang="en-US" sz="1600" dirty="0" smtClean="0"/>
                        <a:t>16.7% weight</a:t>
                      </a:r>
                      <a:endParaRPr lang="en-US" sz="1600" dirty="0"/>
                    </a:p>
                  </a:txBody>
                  <a:tcPr/>
                </a:tc>
                <a:tc>
                  <a:txBody>
                    <a:bodyPr/>
                    <a:lstStyle/>
                    <a:p>
                      <a:r>
                        <a:rPr lang="en-US" sz="1600" dirty="0" smtClean="0"/>
                        <a:t>25%</a:t>
                      </a:r>
                      <a:r>
                        <a:rPr lang="en-US" sz="1600" baseline="0" dirty="0" smtClean="0"/>
                        <a:t> weight</a:t>
                      </a:r>
                      <a:endParaRPr lang="en-US" sz="1600" dirty="0"/>
                    </a:p>
                  </a:txBody>
                  <a:tcPr/>
                </a:tc>
              </a:tr>
              <a:tr h="722224">
                <a:tc rowSpan="3">
                  <a:txBody>
                    <a:bodyPr/>
                    <a:lstStyle/>
                    <a:p>
                      <a:r>
                        <a:rPr lang="en-US" sz="1800" dirty="0" smtClean="0"/>
                        <a:t>Long Essay(s)</a:t>
                      </a:r>
                      <a:endParaRPr lang="en-US" sz="1800" dirty="0"/>
                    </a:p>
                  </a:txBody>
                  <a:tcPr/>
                </a:tc>
                <a:tc>
                  <a:txBody>
                    <a:bodyPr/>
                    <a:lstStyle/>
                    <a:p>
                      <a:r>
                        <a:rPr lang="en-US" sz="1600" dirty="0" smtClean="0"/>
                        <a:t>One CCOT</a:t>
                      </a:r>
                      <a:r>
                        <a:rPr lang="en-US" sz="1600" baseline="0" dirty="0" smtClean="0"/>
                        <a:t> question</a:t>
                      </a:r>
                    </a:p>
                    <a:p>
                      <a:r>
                        <a:rPr lang="en-US" sz="1600" baseline="0" dirty="0" smtClean="0"/>
                        <a:t>One Comparison question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Students select one of two questions; both questions are same skill (Comp, CCOT, Causation, or Periodization)</a:t>
                      </a:r>
                    </a:p>
                  </a:txBody>
                  <a:tcPr/>
                </a:tc>
              </a:tr>
              <a:tr h="392610">
                <a:tc vMerge="1">
                  <a:txBody>
                    <a:bodyPr/>
                    <a:lstStyle/>
                    <a:p>
                      <a:endParaRPr lang="en-US" sz="1400" dirty="0"/>
                    </a:p>
                  </a:txBody>
                  <a:tcPr/>
                </a:tc>
                <a:tc>
                  <a:txBody>
                    <a:bodyPr/>
                    <a:lstStyle/>
                    <a:p>
                      <a:r>
                        <a:rPr lang="en-US" sz="1600" dirty="0" smtClean="0"/>
                        <a:t>40 minutes each</a:t>
                      </a:r>
                      <a:endParaRPr lang="en-US" sz="1600" dirty="0"/>
                    </a:p>
                  </a:txBody>
                  <a:tcPr/>
                </a:tc>
                <a:tc>
                  <a:txBody>
                    <a:bodyPr/>
                    <a:lstStyle/>
                    <a:p>
                      <a:r>
                        <a:rPr lang="en-US" sz="1600" dirty="0" smtClean="0"/>
                        <a:t>35 minutes</a:t>
                      </a:r>
                      <a:endParaRPr lang="en-US" sz="1600" dirty="0"/>
                    </a:p>
                  </a:txBody>
                  <a:tcPr/>
                </a:tc>
              </a:tr>
              <a:tr h="409054">
                <a:tc vMerge="1">
                  <a:txBody>
                    <a:bodyPr/>
                    <a:lstStyle/>
                    <a:p>
                      <a:endParaRPr lang="en-US" sz="1400" dirty="0"/>
                    </a:p>
                  </a:txBody>
                  <a:tcPr/>
                </a:tc>
                <a:tc>
                  <a:txBody>
                    <a:bodyPr/>
                    <a:lstStyle/>
                    <a:p>
                      <a:r>
                        <a:rPr lang="en-US" sz="1600" dirty="0" smtClean="0"/>
                        <a:t>16.7% weight each</a:t>
                      </a:r>
                      <a:endParaRPr lang="en-US" sz="1600" dirty="0"/>
                    </a:p>
                  </a:txBody>
                  <a:tcPr/>
                </a:tc>
                <a:tc>
                  <a:txBody>
                    <a:bodyPr/>
                    <a:lstStyle/>
                    <a:p>
                      <a:r>
                        <a:rPr lang="en-US" sz="1600" dirty="0" smtClean="0"/>
                        <a:t>15% weight</a:t>
                      </a:r>
                      <a:endParaRPr lang="en-US" sz="1600" dirty="0"/>
                    </a:p>
                  </a:txBody>
                  <a:tcPr/>
                </a:tc>
              </a:tr>
            </a:tbl>
          </a:graphicData>
        </a:graphic>
      </p:graphicFrame>
    </p:spTree>
    <p:custDataLst>
      <p:tags r:id="rId1"/>
    </p:custDataLst>
    <p:extLst>
      <p:ext uri="{BB962C8B-B14F-4D97-AF65-F5344CB8AC3E}">
        <p14:creationId xmlns:p14="http://schemas.microsoft.com/office/powerpoint/2010/main" val="374412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325784" cy="1760072"/>
          </a:xfrm>
        </p:spPr>
        <p:txBody>
          <a:bodyPr/>
          <a:lstStyle/>
          <a:p>
            <a:pPr algn="l"/>
            <a:r>
              <a:rPr lang="en-US" sz="3200" dirty="0" smtClean="0"/>
              <a:t>Doc 6: Fidel Castro, president of Cuba, speech to Federation of Cuban Women, 1974.</a:t>
            </a:r>
            <a:endParaRPr lang="en-US" sz="3200" dirty="0"/>
          </a:p>
        </p:txBody>
      </p:sp>
      <p:sp>
        <p:nvSpPr>
          <p:cNvPr id="3" name="Content Placeholder 2"/>
          <p:cNvSpPr>
            <a:spLocks noGrp="1"/>
          </p:cNvSpPr>
          <p:nvPr>
            <p:ph idx="1"/>
          </p:nvPr>
        </p:nvSpPr>
        <p:spPr>
          <a:xfrm>
            <a:off x="549275" y="2017059"/>
            <a:ext cx="8042276" cy="4303058"/>
          </a:xfrm>
        </p:spPr>
        <p:txBody>
          <a:bodyPr>
            <a:normAutofit/>
          </a:bodyPr>
          <a:lstStyle/>
          <a:p>
            <a:r>
              <a:rPr lang="en-US" sz="3200" dirty="0" smtClean="0">
                <a:solidFill>
                  <a:srgbClr val="000000"/>
                </a:solidFill>
              </a:rPr>
              <a:t>Castro admits that women didn’t attain equality in communist Cuba</a:t>
            </a:r>
          </a:p>
          <a:p>
            <a:r>
              <a:rPr lang="en-US" sz="3200" dirty="0" smtClean="0">
                <a:solidFill>
                  <a:srgbClr val="000000"/>
                </a:solidFill>
              </a:rPr>
              <a:t>Women have high communist credentials</a:t>
            </a:r>
          </a:p>
          <a:p>
            <a:r>
              <a:rPr lang="en-US" sz="3200" dirty="0" smtClean="0">
                <a:solidFill>
                  <a:srgbClr val="000000"/>
                </a:solidFill>
              </a:rPr>
              <a:t>Never overcame patriarchy</a:t>
            </a:r>
          </a:p>
          <a:p>
            <a:r>
              <a:rPr lang="en-US" sz="3200" dirty="0" smtClean="0">
                <a:solidFill>
                  <a:srgbClr val="000000"/>
                </a:solidFill>
              </a:rPr>
              <a:t>Castro promises to continue the struggle</a:t>
            </a:r>
          </a:p>
        </p:txBody>
      </p:sp>
    </p:spTree>
    <p:extLst>
      <p:ext uri="{BB962C8B-B14F-4D97-AF65-F5344CB8AC3E}">
        <p14:creationId xmlns:p14="http://schemas.microsoft.com/office/powerpoint/2010/main" val="254963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9 at 5.05.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71"/>
            <a:ext cx="9144000" cy="5583879"/>
          </a:xfrm>
          <a:prstGeom prst="rect">
            <a:avLst/>
          </a:prstGeom>
        </p:spPr>
      </p:pic>
    </p:spTree>
    <p:extLst>
      <p:ext uri="{BB962C8B-B14F-4D97-AF65-F5344CB8AC3E}">
        <p14:creationId xmlns:p14="http://schemas.microsoft.com/office/powerpoint/2010/main" val="3366220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325784" cy="2193366"/>
          </a:xfrm>
        </p:spPr>
        <p:txBody>
          <a:bodyPr/>
          <a:lstStyle/>
          <a:p>
            <a:pPr algn="l"/>
            <a:r>
              <a:rPr lang="en-US" sz="2800" dirty="0" smtClean="0"/>
              <a:t>Doc 7: Open letter circulated by anonymous women’s group in Romania, addressed to Elena Ceausescu, wife of Romanian Communist Dictator </a:t>
            </a:r>
            <a:r>
              <a:rPr lang="en-US" sz="2800" dirty="0" err="1" smtClean="0"/>
              <a:t>Nicolae</a:t>
            </a:r>
            <a:r>
              <a:rPr lang="en-US" sz="2800" dirty="0" smtClean="0"/>
              <a:t> Ceausescu, 1980. Published in a French periodical in 1981.</a:t>
            </a:r>
            <a:endParaRPr lang="en-US" sz="2800" dirty="0"/>
          </a:p>
        </p:txBody>
      </p:sp>
      <p:sp>
        <p:nvSpPr>
          <p:cNvPr id="3" name="Content Placeholder 2"/>
          <p:cNvSpPr>
            <a:spLocks noGrp="1"/>
          </p:cNvSpPr>
          <p:nvPr>
            <p:ph idx="1"/>
          </p:nvPr>
        </p:nvSpPr>
        <p:spPr>
          <a:xfrm>
            <a:off x="283882" y="2300941"/>
            <a:ext cx="8591177" cy="4362824"/>
          </a:xfrm>
        </p:spPr>
        <p:txBody>
          <a:bodyPr>
            <a:normAutofit/>
          </a:bodyPr>
          <a:lstStyle/>
          <a:p>
            <a:r>
              <a:rPr lang="en-US" sz="3200" dirty="0" smtClean="0">
                <a:solidFill>
                  <a:srgbClr val="000000"/>
                </a:solidFill>
              </a:rPr>
              <a:t>Most women suffer in Communist Romania</a:t>
            </a:r>
          </a:p>
          <a:p>
            <a:r>
              <a:rPr lang="en-US" sz="3200" dirty="0" smtClean="0">
                <a:solidFill>
                  <a:srgbClr val="000000"/>
                </a:solidFill>
              </a:rPr>
              <a:t>Women did get factory jobs, but:</a:t>
            </a:r>
          </a:p>
          <a:p>
            <a:pPr lvl="1"/>
            <a:r>
              <a:rPr lang="en-US" sz="2800" dirty="0" smtClean="0">
                <a:solidFill>
                  <a:srgbClr val="000000"/>
                </a:solidFill>
              </a:rPr>
              <a:t>But food shortages hurt women and families</a:t>
            </a:r>
          </a:p>
          <a:p>
            <a:pPr lvl="1"/>
            <a:r>
              <a:rPr lang="en-US" sz="2800" dirty="0" smtClean="0">
                <a:solidFill>
                  <a:srgbClr val="000000"/>
                </a:solidFill>
              </a:rPr>
              <a:t>Women were stuck doing domestic work after long days in factories</a:t>
            </a:r>
          </a:p>
          <a:p>
            <a:pPr lvl="1"/>
            <a:r>
              <a:rPr lang="en-US" sz="2800" dirty="0">
                <a:solidFill>
                  <a:srgbClr val="000000"/>
                </a:solidFill>
              </a:rPr>
              <a:t>W</a:t>
            </a:r>
            <a:r>
              <a:rPr lang="en-US" sz="2800" dirty="0" smtClean="0">
                <a:solidFill>
                  <a:srgbClr val="000000"/>
                </a:solidFill>
              </a:rPr>
              <a:t>ives of party officials live rich lives</a:t>
            </a:r>
          </a:p>
        </p:txBody>
      </p:sp>
    </p:spTree>
    <p:extLst>
      <p:ext uri="{BB962C8B-B14F-4D97-AF65-F5344CB8AC3E}">
        <p14:creationId xmlns:p14="http://schemas.microsoft.com/office/powerpoint/2010/main" val="1805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061"/>
            <a:ext cx="8042276" cy="946057"/>
          </a:xfrm>
        </p:spPr>
        <p:txBody>
          <a:bodyPr/>
          <a:lstStyle/>
          <a:p>
            <a:r>
              <a:rPr lang="en-US" sz="4000" dirty="0" smtClean="0"/>
              <a:t>Scoring Guide 2016 Pilot DBQ</a:t>
            </a:r>
            <a:endParaRPr lang="en-US" sz="4000" dirty="0"/>
          </a:p>
        </p:txBody>
      </p:sp>
      <p:sp>
        <p:nvSpPr>
          <p:cNvPr id="3" name="Content Placeholder 2"/>
          <p:cNvSpPr>
            <a:spLocks noGrp="1"/>
          </p:cNvSpPr>
          <p:nvPr>
            <p:ph idx="1"/>
          </p:nvPr>
        </p:nvSpPr>
        <p:spPr>
          <a:xfrm>
            <a:off x="549275" y="1135528"/>
            <a:ext cx="8042276" cy="5186531"/>
          </a:xfrm>
        </p:spPr>
        <p:txBody>
          <a:bodyPr>
            <a:normAutofit/>
          </a:bodyPr>
          <a:lstStyle/>
          <a:p>
            <a:pPr marL="0" indent="0" algn="ctr">
              <a:buNone/>
            </a:pPr>
            <a:r>
              <a:rPr lang="en-US" i="1" dirty="0" smtClean="0">
                <a:solidFill>
                  <a:schemeClr val="tx1"/>
                </a:solidFill>
              </a:rPr>
              <a:t>See scoring guide in packet*</a:t>
            </a:r>
          </a:p>
          <a:p>
            <a:r>
              <a:rPr lang="en-US" sz="3200" dirty="0" smtClean="0">
                <a:solidFill>
                  <a:schemeClr val="tx1"/>
                </a:solidFill>
              </a:rPr>
              <a:t>Seven point DBQ (Parts A, B, C, D)</a:t>
            </a:r>
          </a:p>
          <a:p>
            <a:r>
              <a:rPr lang="en-US" sz="3200" dirty="0" smtClean="0">
                <a:solidFill>
                  <a:schemeClr val="tx1"/>
                </a:solidFill>
              </a:rPr>
              <a:t>No basic/expanded core</a:t>
            </a:r>
          </a:p>
          <a:p>
            <a:r>
              <a:rPr lang="en-US" sz="3200" dirty="0" smtClean="0">
                <a:solidFill>
                  <a:schemeClr val="tx1"/>
                </a:solidFill>
              </a:rPr>
              <a:t>Each point earned independently </a:t>
            </a:r>
          </a:p>
          <a:p>
            <a:pPr lvl="1"/>
            <a:r>
              <a:rPr lang="en-US" sz="3000" dirty="0">
                <a:solidFill>
                  <a:schemeClr val="tx1"/>
                </a:solidFill>
              </a:rPr>
              <a:t>N</a:t>
            </a:r>
            <a:r>
              <a:rPr lang="en-US" sz="3000" dirty="0" smtClean="0">
                <a:solidFill>
                  <a:schemeClr val="tx1"/>
                </a:solidFill>
              </a:rPr>
              <a:t>o double-jeopardy</a:t>
            </a:r>
          </a:p>
          <a:p>
            <a:r>
              <a:rPr lang="en-US" sz="3200" dirty="0" smtClean="0">
                <a:solidFill>
                  <a:schemeClr val="tx1"/>
                </a:solidFill>
              </a:rPr>
              <a:t>Unique evidence required for each point</a:t>
            </a:r>
          </a:p>
          <a:p>
            <a:pPr lvl="1"/>
            <a:r>
              <a:rPr lang="en-US" sz="3000" dirty="0" smtClean="0">
                <a:solidFill>
                  <a:schemeClr val="tx1"/>
                </a:solidFill>
              </a:rPr>
              <a:t>No double-dipping</a:t>
            </a:r>
          </a:p>
        </p:txBody>
      </p:sp>
    </p:spTree>
    <p:extLst>
      <p:ext uri="{BB962C8B-B14F-4D97-AF65-F5344CB8AC3E}">
        <p14:creationId xmlns:p14="http://schemas.microsoft.com/office/powerpoint/2010/main" val="4186752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Thesis</a:t>
            </a:r>
            <a:endParaRPr lang="en-US" dirty="0"/>
          </a:p>
        </p:txBody>
      </p:sp>
      <p:sp>
        <p:nvSpPr>
          <p:cNvPr id="3" name="Content Placeholder 2"/>
          <p:cNvSpPr>
            <a:spLocks noGrp="1"/>
          </p:cNvSpPr>
          <p:nvPr>
            <p:ph idx="1"/>
          </p:nvPr>
        </p:nvSpPr>
        <p:spPr>
          <a:xfrm>
            <a:off x="549275" y="3563839"/>
            <a:ext cx="8042276" cy="2379761"/>
          </a:xfrm>
        </p:spPr>
        <p:txBody>
          <a:bodyPr>
            <a:normAutofit/>
          </a:bodyPr>
          <a:lstStyle/>
          <a:p>
            <a:pPr marL="0" indent="0">
              <a:buNone/>
            </a:pPr>
            <a:r>
              <a:rPr lang="en-US" sz="3600" b="1" u="sng" dirty="0" smtClean="0">
                <a:solidFill>
                  <a:srgbClr val="000000"/>
                </a:solidFill>
              </a:rPr>
              <a:t>Key Terminology</a:t>
            </a:r>
          </a:p>
          <a:p>
            <a:r>
              <a:rPr lang="en-US" sz="3600" dirty="0" smtClean="0">
                <a:solidFill>
                  <a:srgbClr val="000000"/>
                </a:solidFill>
              </a:rPr>
              <a:t>“Historically defensible claim”</a:t>
            </a:r>
          </a:p>
          <a:p>
            <a:r>
              <a:rPr lang="en-US" sz="3600" dirty="0" smtClean="0">
                <a:solidFill>
                  <a:srgbClr val="000000"/>
                </a:solidFill>
              </a:rPr>
              <a:t>Responds </a:t>
            </a:r>
            <a:r>
              <a:rPr lang="en-US" sz="3600" smtClean="0">
                <a:solidFill>
                  <a:srgbClr val="000000"/>
                </a:solidFill>
              </a:rPr>
              <a:t>to all parts</a:t>
            </a:r>
            <a:endParaRPr lang="en-US" sz="3600" dirty="0">
              <a:solidFill>
                <a:srgbClr val="000000"/>
              </a:solidFill>
            </a:endParaRPr>
          </a:p>
        </p:txBody>
      </p:sp>
      <p:pic>
        <p:nvPicPr>
          <p:cNvPr id="5" name="Picture 4" descr="Screen shot 2016-05-31 at 7.1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90" y="1606256"/>
            <a:ext cx="8867478" cy="1761750"/>
          </a:xfrm>
          <a:prstGeom prst="rect">
            <a:avLst/>
          </a:prstGeom>
          <a:ln>
            <a:solidFill>
              <a:srgbClr val="000000"/>
            </a:solidFill>
          </a:ln>
        </p:spPr>
      </p:pic>
    </p:spTree>
    <p:extLst>
      <p:ext uri="{BB962C8B-B14F-4D97-AF65-F5344CB8AC3E}">
        <p14:creationId xmlns:p14="http://schemas.microsoft.com/office/powerpoint/2010/main" val="2414663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861897"/>
          </a:xfrm>
        </p:spPr>
        <p:txBody>
          <a:bodyPr/>
          <a:lstStyle/>
          <a:p>
            <a:pPr algn="l"/>
            <a:r>
              <a:rPr lang="en-US" dirty="0" smtClean="0"/>
              <a:t>Thesis Example that Works:</a:t>
            </a:r>
            <a:endParaRPr lang="en-US" dirty="0"/>
          </a:p>
        </p:txBody>
      </p:sp>
      <p:sp>
        <p:nvSpPr>
          <p:cNvPr id="5" name="Content Placeholder 4"/>
          <p:cNvSpPr>
            <a:spLocks noGrp="1"/>
          </p:cNvSpPr>
          <p:nvPr>
            <p:ph idx="1"/>
          </p:nvPr>
        </p:nvSpPr>
        <p:spPr>
          <a:xfrm>
            <a:off x="549275" y="1174292"/>
            <a:ext cx="8042276" cy="4769309"/>
          </a:xfrm>
          <a:ln>
            <a:solidFill>
              <a:srgbClr val="000000"/>
            </a:solidFill>
          </a:ln>
        </p:spPr>
        <p:txBody>
          <a:bodyPr>
            <a:normAutofit/>
          </a:bodyPr>
          <a:lstStyle/>
          <a:p>
            <a:pPr marL="0" indent="0">
              <a:buNone/>
            </a:pPr>
            <a:r>
              <a:rPr lang="en-US" sz="3200" dirty="0" smtClean="0">
                <a:solidFill>
                  <a:srgbClr val="000000"/>
                </a:solidFill>
              </a:rPr>
              <a:t>“Communism furthered the struggle for women’s equality in the 20</a:t>
            </a:r>
            <a:r>
              <a:rPr lang="en-US" sz="3200" baseline="30000" dirty="0" smtClean="0">
                <a:solidFill>
                  <a:srgbClr val="000000"/>
                </a:solidFill>
              </a:rPr>
              <a:t>th</a:t>
            </a:r>
            <a:r>
              <a:rPr lang="en-US" sz="3200" dirty="0" smtClean="0">
                <a:solidFill>
                  <a:srgbClr val="000000"/>
                </a:solidFill>
              </a:rPr>
              <a:t> century, but not as much as it said it did as shown by how women fought for their own rights, how others fought and viewed women’s rights, and how women were equal in theory, but not in actuality.”</a:t>
            </a:r>
            <a:endParaRPr lang="en-US" sz="3200" dirty="0">
              <a:solidFill>
                <a:srgbClr val="000000"/>
              </a:solidFill>
            </a:endParaRPr>
          </a:p>
        </p:txBody>
      </p:sp>
    </p:spTree>
    <p:extLst>
      <p:ext uri="{BB962C8B-B14F-4D97-AF65-F5344CB8AC3E}">
        <p14:creationId xmlns:p14="http://schemas.microsoft.com/office/powerpoint/2010/main" val="2425248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916516"/>
          </a:xfrm>
        </p:spPr>
        <p:txBody>
          <a:bodyPr/>
          <a:lstStyle/>
          <a:p>
            <a:pPr algn="l"/>
            <a:r>
              <a:rPr lang="en-US" dirty="0" smtClean="0"/>
              <a:t>Thesis Non-Example:</a:t>
            </a:r>
            <a:endParaRPr lang="en-US" dirty="0"/>
          </a:p>
        </p:txBody>
      </p:sp>
      <p:sp>
        <p:nvSpPr>
          <p:cNvPr id="5" name="Content Placeholder 4"/>
          <p:cNvSpPr>
            <a:spLocks noGrp="1"/>
          </p:cNvSpPr>
          <p:nvPr>
            <p:ph idx="1"/>
          </p:nvPr>
        </p:nvSpPr>
        <p:spPr>
          <a:xfrm>
            <a:off x="549275" y="1024093"/>
            <a:ext cx="8042276" cy="4246566"/>
          </a:xfrm>
          <a:ln>
            <a:solidFill>
              <a:srgbClr val="000000"/>
            </a:solidFill>
          </a:ln>
        </p:spPr>
        <p:txBody>
          <a:bodyPr>
            <a:noAutofit/>
          </a:bodyPr>
          <a:lstStyle/>
          <a:p>
            <a:pPr marL="0" indent="0">
              <a:buNone/>
            </a:pPr>
            <a:r>
              <a:rPr lang="en-US" sz="3200" b="1" u="sng" dirty="0" smtClean="0">
                <a:solidFill>
                  <a:srgbClr val="000000"/>
                </a:solidFill>
              </a:rPr>
              <a:t>One that doesn’t work:</a:t>
            </a:r>
          </a:p>
          <a:p>
            <a:pPr marL="0" indent="0">
              <a:buNone/>
            </a:pPr>
            <a:r>
              <a:rPr lang="en-US" sz="3600" dirty="0" smtClean="0">
                <a:solidFill>
                  <a:srgbClr val="000000"/>
                </a:solidFill>
              </a:rPr>
              <a:t>“Women in some of these countries (Vietnam and China) were given rights, but in most countries they continued to be held back from gaining power (USSR, Cuba, Romania).” </a:t>
            </a:r>
          </a:p>
        </p:txBody>
      </p:sp>
      <p:sp>
        <p:nvSpPr>
          <p:cNvPr id="2" name="TextBox 1"/>
          <p:cNvSpPr txBox="1"/>
          <p:nvPr/>
        </p:nvSpPr>
        <p:spPr>
          <a:xfrm>
            <a:off x="1543061" y="5316165"/>
            <a:ext cx="7146435" cy="646331"/>
          </a:xfrm>
          <a:prstGeom prst="rect">
            <a:avLst/>
          </a:prstGeom>
          <a:noFill/>
        </p:spPr>
        <p:txBody>
          <a:bodyPr wrap="square" rtlCol="0">
            <a:spAutoFit/>
          </a:bodyPr>
          <a:lstStyle/>
          <a:p>
            <a:r>
              <a:rPr lang="en-US" sz="3600" dirty="0">
                <a:solidFill>
                  <a:srgbClr val="FF0000"/>
                </a:solidFill>
              </a:rPr>
              <a:t>Not related to </a:t>
            </a:r>
            <a:r>
              <a:rPr lang="en-US" sz="3600" dirty="0" smtClean="0">
                <a:solidFill>
                  <a:srgbClr val="FF0000"/>
                </a:solidFill>
              </a:rPr>
              <a:t>communism</a:t>
            </a:r>
            <a:endParaRPr lang="en-US" sz="3600" dirty="0">
              <a:solidFill>
                <a:srgbClr val="FF0000"/>
              </a:solidFill>
            </a:endParaRPr>
          </a:p>
        </p:txBody>
      </p:sp>
    </p:spTree>
    <p:extLst>
      <p:ext uri="{BB962C8B-B14F-4D97-AF65-F5344CB8AC3E}">
        <p14:creationId xmlns:p14="http://schemas.microsoft.com/office/powerpoint/2010/main" val="18262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107576"/>
            <a:ext cx="8650941" cy="744071"/>
          </a:xfrm>
        </p:spPr>
        <p:txBody>
          <a:bodyPr/>
          <a:lstStyle/>
          <a:p>
            <a:r>
              <a:rPr lang="en-US" sz="4000" dirty="0" smtClean="0"/>
              <a:t>A. ARGUMENT DEVELOPMENT</a:t>
            </a:r>
            <a:endParaRPr lang="en-US" sz="4000" dirty="0"/>
          </a:p>
        </p:txBody>
      </p:sp>
      <p:sp>
        <p:nvSpPr>
          <p:cNvPr id="3" name="Content Placeholder 2"/>
          <p:cNvSpPr>
            <a:spLocks noGrp="1"/>
          </p:cNvSpPr>
          <p:nvPr>
            <p:ph idx="1"/>
          </p:nvPr>
        </p:nvSpPr>
        <p:spPr>
          <a:xfrm>
            <a:off x="368696" y="2184729"/>
            <a:ext cx="8671182" cy="4449153"/>
          </a:xfrm>
          <a:solidFill>
            <a:schemeClr val="bg1"/>
          </a:solidFill>
        </p:spPr>
        <p:txBody>
          <a:bodyPr>
            <a:normAutofit fontScale="92500" lnSpcReduction="10000"/>
          </a:bodyPr>
          <a:lstStyle/>
          <a:p>
            <a:pPr>
              <a:buClrTx/>
            </a:pPr>
            <a:r>
              <a:rPr lang="en-US" sz="3200" dirty="0" smtClean="0">
                <a:solidFill>
                  <a:srgbClr val="000000"/>
                </a:solidFill>
              </a:rPr>
              <a:t>Key language:</a:t>
            </a:r>
          </a:p>
          <a:p>
            <a:pPr lvl="1">
              <a:buClrTx/>
            </a:pPr>
            <a:r>
              <a:rPr lang="en-US" sz="3000" dirty="0" smtClean="0">
                <a:solidFill>
                  <a:srgbClr val="000000"/>
                </a:solidFill>
              </a:rPr>
              <a:t>Develops &amp; supports a </a:t>
            </a:r>
            <a:r>
              <a:rPr lang="en-US" sz="3000" b="1" dirty="0" smtClean="0">
                <a:solidFill>
                  <a:srgbClr val="000000"/>
                </a:solidFill>
              </a:rPr>
              <a:t>cohesive argument</a:t>
            </a:r>
          </a:p>
          <a:p>
            <a:pPr lvl="1">
              <a:buClrTx/>
            </a:pPr>
            <a:r>
              <a:rPr lang="en-US" sz="3000" dirty="0" smtClean="0">
                <a:solidFill>
                  <a:srgbClr val="000000"/>
                </a:solidFill>
              </a:rPr>
              <a:t>Recognizes and accounts for </a:t>
            </a:r>
            <a:r>
              <a:rPr lang="en-US" sz="3000" b="1" dirty="0" smtClean="0">
                <a:solidFill>
                  <a:srgbClr val="000000"/>
                </a:solidFill>
              </a:rPr>
              <a:t>historical complexity</a:t>
            </a:r>
          </a:p>
          <a:p>
            <a:pPr lvl="1">
              <a:buClrTx/>
            </a:pPr>
            <a:r>
              <a:rPr lang="en-US" sz="3000" b="1" dirty="0" smtClean="0">
                <a:solidFill>
                  <a:srgbClr val="000000"/>
                </a:solidFill>
              </a:rPr>
              <a:t>Contradiction</a:t>
            </a:r>
            <a:r>
              <a:rPr lang="en-US" sz="3000" dirty="0" smtClean="0">
                <a:solidFill>
                  <a:srgbClr val="000000"/>
                </a:solidFill>
              </a:rPr>
              <a:t>, </a:t>
            </a:r>
            <a:r>
              <a:rPr lang="en-US" sz="3000" b="1" dirty="0" smtClean="0">
                <a:solidFill>
                  <a:srgbClr val="000000"/>
                </a:solidFill>
              </a:rPr>
              <a:t>corroboration</a:t>
            </a:r>
            <a:r>
              <a:rPr lang="en-US" sz="3000" dirty="0" smtClean="0">
                <a:solidFill>
                  <a:srgbClr val="000000"/>
                </a:solidFill>
              </a:rPr>
              <a:t>, </a:t>
            </a:r>
            <a:r>
              <a:rPr lang="en-US" sz="3000" b="1" dirty="0" smtClean="0">
                <a:solidFill>
                  <a:srgbClr val="000000"/>
                </a:solidFill>
              </a:rPr>
              <a:t>qualification</a:t>
            </a:r>
          </a:p>
          <a:p>
            <a:pPr>
              <a:buClrTx/>
            </a:pPr>
            <a:r>
              <a:rPr lang="en-US" sz="3200" dirty="0" smtClean="0">
                <a:solidFill>
                  <a:srgbClr val="000000"/>
                </a:solidFill>
              </a:rPr>
              <a:t>Rewards </a:t>
            </a:r>
            <a:r>
              <a:rPr lang="en-US" sz="3200" dirty="0">
                <a:solidFill>
                  <a:srgbClr val="000000"/>
                </a:solidFill>
              </a:rPr>
              <a:t>a student </a:t>
            </a:r>
            <a:r>
              <a:rPr lang="en-US" sz="3200" dirty="0" smtClean="0">
                <a:solidFill>
                  <a:srgbClr val="000000"/>
                </a:solidFill>
              </a:rPr>
              <a:t>that develops and supports a cohesive/complex argument throughout the essay</a:t>
            </a:r>
          </a:p>
          <a:p>
            <a:pPr>
              <a:buClrTx/>
            </a:pPr>
            <a:r>
              <a:rPr lang="en-US" sz="3200" dirty="0" smtClean="0">
                <a:solidFill>
                  <a:srgbClr val="000000"/>
                </a:solidFill>
              </a:rPr>
              <a:t>Earned independently (not “expanded core”)</a:t>
            </a:r>
          </a:p>
        </p:txBody>
      </p:sp>
      <p:pic>
        <p:nvPicPr>
          <p:cNvPr id="4" name="Picture 3" descr="Screen shot 2016-05-31 at 7.21.12 PM.png"/>
          <p:cNvPicPr>
            <a:picLocks noChangeAspect="1"/>
          </p:cNvPicPr>
          <p:nvPr/>
        </p:nvPicPr>
        <p:blipFill rotWithShape="1">
          <a:blip r:embed="rId2">
            <a:extLst>
              <a:ext uri="{28A0092B-C50C-407E-A947-70E740481C1C}">
                <a14:useLocalDpi xmlns:a14="http://schemas.microsoft.com/office/drawing/2010/main" val="0"/>
              </a:ext>
            </a:extLst>
          </a:blip>
          <a:srcRect b="10172"/>
          <a:stretch/>
        </p:blipFill>
        <p:spPr>
          <a:xfrm>
            <a:off x="224117" y="1005545"/>
            <a:ext cx="8650941" cy="1036909"/>
          </a:xfrm>
          <a:prstGeom prst="rect">
            <a:avLst/>
          </a:prstGeom>
          <a:ln>
            <a:solidFill>
              <a:srgbClr val="000000"/>
            </a:solidFill>
          </a:ln>
        </p:spPr>
      </p:pic>
    </p:spTree>
    <p:extLst>
      <p:ext uri="{BB962C8B-B14F-4D97-AF65-F5344CB8AC3E}">
        <p14:creationId xmlns:p14="http://schemas.microsoft.com/office/powerpoint/2010/main" val="28806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657079"/>
          </a:xfrm>
        </p:spPr>
        <p:txBody>
          <a:bodyPr/>
          <a:lstStyle/>
          <a:p>
            <a:pPr algn="l"/>
            <a:r>
              <a:rPr lang="en-US" sz="3600" dirty="0" smtClean="0"/>
              <a:t>Argument Development MODEL:</a:t>
            </a:r>
            <a:endParaRPr lang="en-US" sz="3600" dirty="0"/>
          </a:p>
        </p:txBody>
      </p:sp>
      <p:sp>
        <p:nvSpPr>
          <p:cNvPr id="5" name="Content Placeholder 4"/>
          <p:cNvSpPr>
            <a:spLocks noGrp="1"/>
          </p:cNvSpPr>
          <p:nvPr>
            <p:ph idx="1"/>
          </p:nvPr>
        </p:nvSpPr>
        <p:spPr>
          <a:xfrm>
            <a:off x="259452" y="764655"/>
            <a:ext cx="8684837" cy="5844149"/>
          </a:xfrm>
          <a:solidFill>
            <a:schemeClr val="bg1"/>
          </a:solidFill>
          <a:ln>
            <a:solidFill>
              <a:srgbClr val="000000"/>
            </a:solidFill>
          </a:ln>
        </p:spPr>
        <p:txBody>
          <a:bodyPr>
            <a:normAutofit/>
          </a:bodyPr>
          <a:lstStyle/>
          <a:p>
            <a:pPr marL="0" indent="0">
              <a:buNone/>
            </a:pPr>
            <a:r>
              <a:rPr lang="en-US" dirty="0" smtClean="0">
                <a:solidFill>
                  <a:srgbClr val="000000"/>
                </a:solidFill>
              </a:rPr>
              <a:t>INTRO with competent THESIS</a:t>
            </a:r>
          </a:p>
          <a:p>
            <a:pPr marL="0" indent="0">
              <a:buNone/>
            </a:pPr>
            <a:r>
              <a:rPr lang="en-US" dirty="0" smtClean="0">
                <a:solidFill>
                  <a:srgbClr val="000000"/>
                </a:solidFill>
              </a:rPr>
              <a:t>Body 1: Communism promotes equality for women</a:t>
            </a:r>
          </a:p>
          <a:p>
            <a:pPr marL="336550" lvl="1" indent="0">
              <a:buNone/>
            </a:pPr>
            <a:r>
              <a:rPr lang="en-US" i="1" dirty="0" smtClean="0">
                <a:solidFill>
                  <a:srgbClr val="000000"/>
                </a:solidFill>
              </a:rPr>
              <a:t>Discusses docs 1, 2, 3  </a:t>
            </a:r>
            <a:r>
              <a:rPr lang="en-US" i="1" dirty="0" smtClean="0">
                <a:solidFill>
                  <a:srgbClr val="C00000"/>
                </a:solidFill>
              </a:rPr>
              <a:t>CORROBORATION</a:t>
            </a:r>
            <a:endParaRPr lang="en-US" i="1" dirty="0">
              <a:solidFill>
                <a:srgbClr val="C00000"/>
              </a:solidFill>
            </a:endParaRPr>
          </a:p>
          <a:p>
            <a:pPr marL="0" indent="0">
              <a:buNone/>
            </a:pPr>
            <a:r>
              <a:rPr lang="en-US" dirty="0" smtClean="0">
                <a:solidFill>
                  <a:srgbClr val="000000"/>
                </a:solidFill>
              </a:rPr>
              <a:t>Body 2: Reality did not</a:t>
            </a:r>
            <a:r>
              <a:rPr lang="fr-FR" dirty="0" smtClean="0">
                <a:solidFill>
                  <a:srgbClr val="000000"/>
                </a:solidFill>
              </a:rPr>
              <a:t> match the promise</a:t>
            </a:r>
            <a:endParaRPr lang="en-US" dirty="0">
              <a:solidFill>
                <a:srgbClr val="000000"/>
              </a:solidFill>
            </a:endParaRPr>
          </a:p>
          <a:p>
            <a:pPr marL="336550" lvl="1" indent="0">
              <a:buNone/>
            </a:pPr>
            <a:r>
              <a:rPr lang="en-US" i="1" dirty="0" smtClean="0">
                <a:solidFill>
                  <a:srgbClr val="000000"/>
                </a:solidFill>
              </a:rPr>
              <a:t>Discusses docs 4, 5, 6, 7 </a:t>
            </a:r>
            <a:r>
              <a:rPr lang="en-US" i="1" dirty="0" smtClean="0">
                <a:solidFill>
                  <a:srgbClr val="C00000"/>
                </a:solidFill>
              </a:rPr>
              <a:t>CONTRADICTION / QUALIFICATION</a:t>
            </a:r>
          </a:p>
          <a:p>
            <a:pPr marL="336550" lvl="1" indent="0">
              <a:buNone/>
            </a:pPr>
            <a:endParaRPr lang="en-US" i="1" dirty="0" smtClean="0">
              <a:solidFill>
                <a:srgbClr val="C00000"/>
              </a:solidFill>
            </a:endParaRPr>
          </a:p>
          <a:p>
            <a:pPr>
              <a:spcBef>
                <a:spcPts val="800"/>
              </a:spcBef>
              <a:buFontTx/>
              <a:buChar char="•"/>
            </a:pPr>
            <a:r>
              <a:rPr lang="en-US" sz="3200" dirty="0" smtClean="0">
                <a:solidFill>
                  <a:srgbClr val="000000"/>
                </a:solidFill>
              </a:rPr>
              <a:t>Evidence in body paragraphs also supports argument</a:t>
            </a:r>
          </a:p>
          <a:p>
            <a:pPr>
              <a:spcBef>
                <a:spcPts val="800"/>
              </a:spcBef>
              <a:buFontTx/>
              <a:buChar char="•"/>
            </a:pPr>
            <a:r>
              <a:rPr lang="en-US" sz="3200" dirty="0" smtClean="0">
                <a:solidFill>
                  <a:srgbClr val="000000"/>
                </a:solidFill>
              </a:rPr>
              <a:t>Could still be earned without thesis </a:t>
            </a:r>
            <a:br>
              <a:rPr lang="en-US" sz="3200" dirty="0" smtClean="0">
                <a:solidFill>
                  <a:srgbClr val="000000"/>
                </a:solidFill>
              </a:rPr>
            </a:br>
            <a:r>
              <a:rPr lang="en-US" sz="3200" dirty="0" smtClean="0">
                <a:solidFill>
                  <a:srgbClr val="000000"/>
                </a:solidFill>
              </a:rPr>
              <a:t>(must have an argument)</a:t>
            </a:r>
          </a:p>
          <a:p>
            <a:pPr>
              <a:spcBef>
                <a:spcPts val="800"/>
              </a:spcBef>
              <a:buFontTx/>
              <a:buChar char="•"/>
            </a:pPr>
            <a:r>
              <a:rPr lang="en-US" sz="3200" dirty="0" smtClean="0">
                <a:solidFill>
                  <a:schemeClr val="tx1"/>
                </a:solidFill>
              </a:rPr>
              <a:t>Argument must be </a:t>
            </a:r>
            <a:r>
              <a:rPr lang="en-US" sz="3200" b="1" dirty="0" smtClean="0">
                <a:solidFill>
                  <a:schemeClr val="tx1"/>
                </a:solidFill>
              </a:rPr>
              <a:t>complex</a:t>
            </a:r>
            <a:endParaRPr lang="en-US" dirty="0">
              <a:solidFill>
                <a:schemeClr val="tx1"/>
              </a:solidFill>
            </a:endParaRPr>
          </a:p>
          <a:p>
            <a:pPr marL="0" indent="0">
              <a:buNone/>
            </a:pPr>
            <a:endParaRPr lang="en-US" dirty="0" smtClean="0">
              <a:solidFill>
                <a:srgbClr val="000000"/>
              </a:solidFill>
            </a:endParaRPr>
          </a:p>
        </p:txBody>
      </p:sp>
    </p:spTree>
    <p:extLst>
      <p:ext uri="{BB962C8B-B14F-4D97-AF65-F5344CB8AC3E}">
        <p14:creationId xmlns:p14="http://schemas.microsoft.com/office/powerpoint/2010/main" val="165385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108" y="107576"/>
            <a:ext cx="8602905" cy="793625"/>
          </a:xfrm>
        </p:spPr>
        <p:txBody>
          <a:bodyPr/>
          <a:lstStyle/>
          <a:p>
            <a:r>
              <a:rPr lang="en-US" sz="3600" dirty="0" smtClean="0"/>
              <a:t>Argument Development non-Example:</a:t>
            </a:r>
            <a:endParaRPr lang="en-US" sz="3600" dirty="0"/>
          </a:p>
        </p:txBody>
      </p:sp>
      <p:sp>
        <p:nvSpPr>
          <p:cNvPr id="5" name="Content Placeholder 4"/>
          <p:cNvSpPr>
            <a:spLocks noGrp="1"/>
          </p:cNvSpPr>
          <p:nvPr>
            <p:ph idx="1"/>
          </p:nvPr>
        </p:nvSpPr>
        <p:spPr>
          <a:xfrm>
            <a:off x="549275" y="901201"/>
            <a:ext cx="8042276" cy="5571057"/>
          </a:xfrm>
          <a:ln>
            <a:solidFill>
              <a:srgbClr val="000000"/>
            </a:solidFill>
          </a:ln>
        </p:spPr>
        <p:txBody>
          <a:bodyPr>
            <a:noAutofit/>
          </a:bodyPr>
          <a:lstStyle/>
          <a:p>
            <a:pPr marL="0" indent="0">
              <a:buNone/>
            </a:pPr>
            <a:r>
              <a:rPr lang="en-US" sz="3200" dirty="0" smtClean="0">
                <a:solidFill>
                  <a:srgbClr val="000000"/>
                </a:solidFill>
              </a:rPr>
              <a:t>THESIS:</a:t>
            </a:r>
            <a:r>
              <a:rPr lang="en-US" sz="3200" i="1" dirty="0" smtClean="0">
                <a:solidFill>
                  <a:srgbClr val="000000"/>
                </a:solidFill>
              </a:rPr>
              <a:t>  Communism effected women’s rights in political, social, and economic ways</a:t>
            </a:r>
            <a:r>
              <a:rPr lang="en-US" sz="3200" dirty="0" smtClean="0">
                <a:solidFill>
                  <a:srgbClr val="000000"/>
                </a:solidFill>
              </a:rPr>
              <a:t> </a:t>
            </a:r>
          </a:p>
          <a:p>
            <a:pPr marL="0" indent="0">
              <a:buNone/>
            </a:pPr>
            <a:r>
              <a:rPr lang="en-US" sz="2800" dirty="0" smtClean="0">
                <a:solidFill>
                  <a:srgbClr val="000000"/>
                </a:solidFill>
              </a:rPr>
              <a:t>TOPIC SENTENCE:  </a:t>
            </a:r>
            <a:r>
              <a:rPr lang="en-US" sz="2800" i="1" dirty="0" smtClean="0">
                <a:solidFill>
                  <a:srgbClr val="000000"/>
                </a:solidFill>
              </a:rPr>
              <a:t>The political ways…</a:t>
            </a:r>
          </a:p>
          <a:p>
            <a:pPr marL="0" indent="0">
              <a:buNone/>
            </a:pPr>
            <a:r>
              <a:rPr lang="en-US" sz="2800" dirty="0">
                <a:solidFill>
                  <a:srgbClr val="000000"/>
                </a:solidFill>
              </a:rPr>
              <a:t>TOPIC SENTENCE:  </a:t>
            </a:r>
            <a:r>
              <a:rPr lang="en-US" sz="2800" i="1" dirty="0">
                <a:solidFill>
                  <a:srgbClr val="000000"/>
                </a:solidFill>
              </a:rPr>
              <a:t>The </a:t>
            </a:r>
            <a:r>
              <a:rPr lang="en-US" sz="2800" i="1" dirty="0" smtClean="0">
                <a:solidFill>
                  <a:srgbClr val="000000"/>
                </a:solidFill>
              </a:rPr>
              <a:t>social </a:t>
            </a:r>
            <a:r>
              <a:rPr lang="en-US" sz="2800" i="1" dirty="0">
                <a:solidFill>
                  <a:srgbClr val="000000"/>
                </a:solidFill>
              </a:rPr>
              <a:t>ways</a:t>
            </a:r>
            <a:r>
              <a:rPr lang="en-US" sz="2800" i="1" dirty="0" smtClean="0">
                <a:solidFill>
                  <a:srgbClr val="000000"/>
                </a:solidFill>
              </a:rPr>
              <a:t>…</a:t>
            </a:r>
          </a:p>
          <a:p>
            <a:pPr marL="0" indent="0">
              <a:buNone/>
            </a:pPr>
            <a:r>
              <a:rPr lang="en-US" sz="2800" dirty="0">
                <a:solidFill>
                  <a:srgbClr val="000000"/>
                </a:solidFill>
              </a:rPr>
              <a:t>TOPIC SENTENCE:  </a:t>
            </a:r>
            <a:r>
              <a:rPr lang="en-US" sz="2800" i="1" dirty="0">
                <a:solidFill>
                  <a:srgbClr val="000000"/>
                </a:solidFill>
              </a:rPr>
              <a:t>The </a:t>
            </a:r>
            <a:r>
              <a:rPr lang="en-US" sz="2800" i="1" dirty="0" smtClean="0">
                <a:solidFill>
                  <a:srgbClr val="000000"/>
                </a:solidFill>
              </a:rPr>
              <a:t>economic </a:t>
            </a:r>
            <a:r>
              <a:rPr lang="en-US" sz="2800" i="1" dirty="0">
                <a:solidFill>
                  <a:srgbClr val="000000"/>
                </a:solidFill>
              </a:rPr>
              <a:t>ways</a:t>
            </a:r>
            <a:r>
              <a:rPr lang="en-US" sz="2800" i="1" dirty="0" smtClean="0">
                <a:solidFill>
                  <a:srgbClr val="000000"/>
                </a:solidFill>
              </a:rPr>
              <a:t>…</a:t>
            </a:r>
            <a:br>
              <a:rPr lang="en-US" sz="2800" i="1" dirty="0" smtClean="0">
                <a:solidFill>
                  <a:srgbClr val="000000"/>
                </a:solidFill>
              </a:rPr>
            </a:br>
            <a:endParaRPr lang="en-US" sz="2800" dirty="0">
              <a:solidFill>
                <a:srgbClr val="000000"/>
              </a:solidFill>
            </a:endParaRPr>
          </a:p>
          <a:p>
            <a:pPr>
              <a:spcBef>
                <a:spcPts val="800"/>
              </a:spcBef>
            </a:pPr>
            <a:r>
              <a:rPr lang="en-US" sz="3200" dirty="0" smtClean="0">
                <a:solidFill>
                  <a:srgbClr val="000000"/>
                </a:solidFill>
              </a:rPr>
              <a:t>Simple structure is not enough!</a:t>
            </a:r>
          </a:p>
        </p:txBody>
      </p:sp>
    </p:spTree>
    <p:extLst>
      <p:ext uri="{BB962C8B-B14F-4D97-AF65-F5344CB8AC3E}">
        <p14:creationId xmlns:p14="http://schemas.microsoft.com/office/powerpoint/2010/main" val="243385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0474" y="-48494"/>
            <a:ext cx="5704253" cy="6906494"/>
          </a:xfrm>
          <a:prstGeom prst="rect">
            <a:avLst/>
          </a:prstGeom>
        </p:spPr>
      </p:pic>
      <p:sp>
        <p:nvSpPr>
          <p:cNvPr id="3" name="TextBox 2"/>
          <p:cNvSpPr txBox="1"/>
          <p:nvPr/>
        </p:nvSpPr>
        <p:spPr>
          <a:xfrm>
            <a:off x="147911" y="2845498"/>
            <a:ext cx="2891537" cy="2554545"/>
          </a:xfrm>
          <a:prstGeom prst="rect">
            <a:avLst/>
          </a:prstGeom>
          <a:noFill/>
          <a:ln>
            <a:solidFill>
              <a:srgbClr val="FF0000"/>
            </a:solidFill>
          </a:ln>
        </p:spPr>
        <p:txBody>
          <a:bodyPr wrap="none" rtlCol="0">
            <a:spAutoFit/>
          </a:bodyPr>
          <a:lstStyle/>
          <a:p>
            <a:r>
              <a:rPr lang="en-US" sz="3200" dirty="0" smtClean="0"/>
              <a:t>NOTE:  All 7 </a:t>
            </a:r>
          </a:p>
          <a:p>
            <a:r>
              <a:rPr lang="en-US" sz="3200" dirty="0" smtClean="0"/>
              <a:t>Rubric Points</a:t>
            </a:r>
          </a:p>
          <a:p>
            <a:r>
              <a:rPr lang="en-US" sz="3200" dirty="0" smtClean="0"/>
              <a:t>are identified </a:t>
            </a:r>
          </a:p>
          <a:p>
            <a:r>
              <a:rPr lang="en-US" sz="3200" dirty="0" smtClean="0"/>
              <a:t>and explained </a:t>
            </a:r>
          </a:p>
          <a:p>
            <a:r>
              <a:rPr lang="en-US" sz="3200" dirty="0" smtClean="0"/>
              <a:t>for students</a:t>
            </a:r>
            <a:endParaRPr lang="en-US" sz="3200" dirty="0"/>
          </a:p>
        </p:txBody>
      </p:sp>
      <p:cxnSp>
        <p:nvCxnSpPr>
          <p:cNvPr id="5" name="Straight Arrow Connector 4"/>
          <p:cNvCxnSpPr/>
          <p:nvPr/>
        </p:nvCxnSpPr>
        <p:spPr>
          <a:xfrm flipV="1">
            <a:off x="3039448" y="2633848"/>
            <a:ext cx="747520" cy="211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039448" y="5400043"/>
            <a:ext cx="912171" cy="1278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6669167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107576"/>
            <a:ext cx="8680823" cy="908424"/>
          </a:xfrm>
        </p:spPr>
        <p:txBody>
          <a:bodyPr/>
          <a:lstStyle/>
          <a:p>
            <a:r>
              <a:rPr lang="en-US" dirty="0" smtClean="0"/>
              <a:t>B. Utilizing Docs as Evidence</a:t>
            </a:r>
            <a:endParaRPr lang="en-US" dirty="0"/>
          </a:p>
        </p:txBody>
      </p:sp>
      <p:sp>
        <p:nvSpPr>
          <p:cNvPr id="3" name="Content Placeholder 2"/>
          <p:cNvSpPr>
            <a:spLocks noGrp="1"/>
          </p:cNvSpPr>
          <p:nvPr>
            <p:ph idx="1"/>
          </p:nvPr>
        </p:nvSpPr>
        <p:spPr>
          <a:xfrm>
            <a:off x="327730" y="2771875"/>
            <a:ext cx="8577211" cy="3637890"/>
          </a:xfrm>
        </p:spPr>
        <p:txBody>
          <a:bodyPr>
            <a:normAutofit fontScale="92500" lnSpcReduction="20000"/>
          </a:bodyPr>
          <a:lstStyle/>
          <a:p>
            <a:r>
              <a:rPr lang="en-US" sz="3200" dirty="0" smtClean="0">
                <a:solidFill>
                  <a:srgbClr val="000000"/>
                </a:solidFill>
              </a:rPr>
              <a:t>DBQs will have 7 documents</a:t>
            </a:r>
          </a:p>
          <a:p>
            <a:r>
              <a:rPr lang="en-US" sz="3200" dirty="0">
                <a:solidFill>
                  <a:srgbClr val="000000"/>
                </a:solidFill>
              </a:rPr>
              <a:t>Higher bar than simply </a:t>
            </a:r>
            <a:r>
              <a:rPr lang="en-US" sz="3200" dirty="0" smtClean="0">
                <a:solidFill>
                  <a:srgbClr val="000000"/>
                </a:solidFill>
              </a:rPr>
              <a:t>accurately interpreting </a:t>
            </a:r>
            <a:r>
              <a:rPr lang="en-US" sz="3200" dirty="0">
                <a:solidFill>
                  <a:srgbClr val="000000"/>
                </a:solidFill>
              </a:rPr>
              <a:t>a document</a:t>
            </a:r>
          </a:p>
          <a:p>
            <a:r>
              <a:rPr lang="en-US" sz="3200" dirty="0" smtClean="0">
                <a:solidFill>
                  <a:srgbClr val="000000"/>
                </a:solidFill>
              </a:rPr>
              <a:t>Must utilize or “DEPLOY” 6 documents to support an assertion/arguments</a:t>
            </a:r>
          </a:p>
          <a:p>
            <a:r>
              <a:rPr lang="en-US" sz="3200" dirty="0" smtClean="0">
                <a:solidFill>
                  <a:srgbClr val="000000"/>
                </a:solidFill>
              </a:rPr>
              <a:t>“Utilizes” is the old “Evidence” level </a:t>
            </a:r>
            <a:br>
              <a:rPr lang="en-US" sz="3200" dirty="0" smtClean="0">
                <a:solidFill>
                  <a:srgbClr val="000000"/>
                </a:solidFill>
              </a:rPr>
            </a:br>
            <a:r>
              <a:rPr lang="en-US" sz="3200" dirty="0" smtClean="0">
                <a:solidFill>
                  <a:srgbClr val="000000"/>
                </a:solidFill>
              </a:rPr>
              <a:t> (no more “understands” level)</a:t>
            </a:r>
            <a:endParaRPr lang="en-US" sz="3200" dirty="0">
              <a:solidFill>
                <a:srgbClr val="000000"/>
              </a:solidFill>
            </a:endParaRPr>
          </a:p>
        </p:txBody>
      </p:sp>
      <p:pic>
        <p:nvPicPr>
          <p:cNvPr id="5" name="Picture 4" descr="Screen shot 2016-05-29 at 8.0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8" y="1147780"/>
            <a:ext cx="8934824" cy="1506520"/>
          </a:xfrm>
          <a:prstGeom prst="rect">
            <a:avLst/>
          </a:prstGeom>
          <a:ln>
            <a:solidFill>
              <a:srgbClr val="000000"/>
            </a:solidFill>
          </a:ln>
        </p:spPr>
      </p:pic>
    </p:spTree>
    <p:extLst>
      <p:ext uri="{BB962C8B-B14F-4D97-AF65-F5344CB8AC3E}">
        <p14:creationId xmlns:p14="http://schemas.microsoft.com/office/powerpoint/2010/main" val="36341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244122"/>
            <a:ext cx="8042276" cy="670734"/>
          </a:xfrm>
        </p:spPr>
        <p:txBody>
          <a:bodyPr/>
          <a:lstStyle/>
          <a:p>
            <a:pPr algn="l"/>
            <a:r>
              <a:rPr lang="en-US" sz="3600" dirty="0" smtClean="0"/>
              <a:t>Utilizing Documents: Example 1</a:t>
            </a:r>
            <a:endParaRPr lang="en-US" sz="3600" dirty="0"/>
          </a:p>
        </p:txBody>
      </p:sp>
      <p:sp>
        <p:nvSpPr>
          <p:cNvPr id="5" name="Content Placeholder 4"/>
          <p:cNvSpPr>
            <a:spLocks noGrp="1"/>
          </p:cNvSpPr>
          <p:nvPr>
            <p:ph idx="1"/>
          </p:nvPr>
        </p:nvSpPr>
        <p:spPr>
          <a:xfrm>
            <a:off x="549275" y="1476315"/>
            <a:ext cx="7792320" cy="3845287"/>
          </a:xfrm>
          <a:ln>
            <a:solidFill>
              <a:srgbClr val="000000"/>
            </a:solidFill>
          </a:ln>
        </p:spPr>
        <p:txBody>
          <a:bodyPr>
            <a:noAutofit/>
          </a:bodyPr>
          <a:lstStyle/>
          <a:p>
            <a:pPr marL="0" indent="0">
              <a:buNone/>
            </a:pPr>
            <a:r>
              <a:rPr lang="en-US" sz="4400" dirty="0" smtClean="0">
                <a:solidFill>
                  <a:srgbClr val="000000"/>
                </a:solidFill>
              </a:rPr>
              <a:t>Doc 1: Kollontai “noticed how little her party cared about the fate of working-class women”</a:t>
            </a:r>
          </a:p>
        </p:txBody>
      </p:sp>
    </p:spTree>
    <p:extLst>
      <p:ext uri="{BB962C8B-B14F-4D97-AF65-F5344CB8AC3E}">
        <p14:creationId xmlns:p14="http://schemas.microsoft.com/office/powerpoint/2010/main" val="39695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670734"/>
          </a:xfrm>
        </p:spPr>
        <p:txBody>
          <a:bodyPr/>
          <a:lstStyle/>
          <a:p>
            <a:pPr algn="l"/>
            <a:r>
              <a:rPr lang="en-US" sz="3600" dirty="0" smtClean="0"/>
              <a:t>Utilizing Documents: Example 2</a:t>
            </a:r>
            <a:endParaRPr lang="en-US" sz="3600" dirty="0"/>
          </a:p>
        </p:txBody>
      </p:sp>
      <p:sp>
        <p:nvSpPr>
          <p:cNvPr id="5" name="Content Placeholder 4"/>
          <p:cNvSpPr>
            <a:spLocks noGrp="1"/>
          </p:cNvSpPr>
          <p:nvPr>
            <p:ph idx="1"/>
          </p:nvPr>
        </p:nvSpPr>
        <p:spPr>
          <a:xfrm>
            <a:off x="274620" y="983128"/>
            <a:ext cx="8616214" cy="4806403"/>
          </a:xfrm>
          <a:ln>
            <a:solidFill>
              <a:srgbClr val="000000"/>
            </a:solidFill>
          </a:ln>
        </p:spPr>
        <p:txBody>
          <a:bodyPr>
            <a:noAutofit/>
          </a:bodyPr>
          <a:lstStyle/>
          <a:p>
            <a:pPr marL="0" indent="0">
              <a:buNone/>
            </a:pPr>
            <a:r>
              <a:rPr lang="en-US" sz="4000" dirty="0">
                <a:solidFill>
                  <a:srgbClr val="000000"/>
                </a:solidFill>
              </a:rPr>
              <a:t>Doc 2: “ A female Soviet official explains that the Central Asian Muslim tradition of wearing veils opposes the fundamentals of the Communist Party… this shows how communist ideals supported equality.”</a:t>
            </a:r>
          </a:p>
        </p:txBody>
      </p:sp>
    </p:spTree>
    <p:extLst>
      <p:ext uri="{BB962C8B-B14F-4D97-AF65-F5344CB8AC3E}">
        <p14:creationId xmlns:p14="http://schemas.microsoft.com/office/powerpoint/2010/main" val="18399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670734"/>
          </a:xfrm>
        </p:spPr>
        <p:txBody>
          <a:bodyPr/>
          <a:lstStyle/>
          <a:p>
            <a:pPr algn="l"/>
            <a:r>
              <a:rPr lang="en-US" sz="3600" dirty="0" smtClean="0"/>
              <a:t>Utilizing Documents: Example 3</a:t>
            </a:r>
            <a:endParaRPr lang="en-US" sz="3600" dirty="0"/>
          </a:p>
        </p:txBody>
      </p:sp>
      <p:sp>
        <p:nvSpPr>
          <p:cNvPr id="5" name="Content Placeholder 4"/>
          <p:cNvSpPr>
            <a:spLocks noGrp="1"/>
          </p:cNvSpPr>
          <p:nvPr>
            <p:ph idx="1"/>
          </p:nvPr>
        </p:nvSpPr>
        <p:spPr>
          <a:xfrm>
            <a:off x="549275" y="983128"/>
            <a:ext cx="8042276" cy="4806403"/>
          </a:xfrm>
          <a:ln>
            <a:solidFill>
              <a:srgbClr val="000000"/>
            </a:solidFill>
          </a:ln>
        </p:spPr>
        <p:txBody>
          <a:bodyPr>
            <a:noAutofit/>
          </a:bodyPr>
          <a:lstStyle/>
          <a:p>
            <a:pPr marL="0" indent="0">
              <a:buNone/>
            </a:pPr>
            <a:r>
              <a:rPr lang="en-US" sz="4000" dirty="0" smtClean="0">
                <a:solidFill>
                  <a:srgbClr val="000000"/>
                </a:solidFill>
              </a:rPr>
              <a:t>“In doc 5, a propaganda poster from communist China shows many women pursing countless professional fields.  This shows that Communist movements supported the advancement of women’s roles.”</a:t>
            </a:r>
          </a:p>
        </p:txBody>
      </p:sp>
    </p:spTree>
    <p:extLst>
      <p:ext uri="{BB962C8B-B14F-4D97-AF65-F5344CB8AC3E}">
        <p14:creationId xmlns:p14="http://schemas.microsoft.com/office/powerpoint/2010/main" val="1614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452" y="107576"/>
            <a:ext cx="8589249" cy="861897"/>
          </a:xfrm>
        </p:spPr>
        <p:txBody>
          <a:bodyPr/>
          <a:lstStyle/>
          <a:p>
            <a:pPr algn="l"/>
            <a:r>
              <a:rPr lang="en-US" sz="3600" dirty="0" smtClean="0"/>
              <a:t>Example of </a:t>
            </a:r>
            <a:r>
              <a:rPr lang="en-US" sz="3600" dirty="0"/>
              <a:t>U</a:t>
            </a:r>
            <a:r>
              <a:rPr lang="en-US" sz="3600" dirty="0" smtClean="0"/>
              <a:t>nacceptable </a:t>
            </a:r>
            <a:r>
              <a:rPr lang="en-US" sz="3600" dirty="0"/>
              <a:t>U</a:t>
            </a:r>
            <a:r>
              <a:rPr lang="en-US" sz="3600" dirty="0" smtClean="0"/>
              <a:t>tilization</a:t>
            </a:r>
            <a:endParaRPr lang="en-US" sz="3600" dirty="0"/>
          </a:p>
        </p:txBody>
      </p:sp>
      <p:sp>
        <p:nvSpPr>
          <p:cNvPr id="5" name="Content Placeholder 4"/>
          <p:cNvSpPr>
            <a:spLocks noGrp="1"/>
          </p:cNvSpPr>
          <p:nvPr>
            <p:ph idx="1"/>
          </p:nvPr>
        </p:nvSpPr>
        <p:spPr>
          <a:xfrm>
            <a:off x="549275" y="1133329"/>
            <a:ext cx="8042276" cy="3454602"/>
          </a:xfrm>
          <a:ln>
            <a:solidFill>
              <a:srgbClr val="000000"/>
            </a:solidFill>
          </a:ln>
        </p:spPr>
        <p:txBody>
          <a:bodyPr>
            <a:normAutofit/>
          </a:bodyPr>
          <a:lstStyle/>
          <a:p>
            <a:pPr marL="0" indent="0">
              <a:spcBef>
                <a:spcPts val="1400"/>
              </a:spcBef>
              <a:buNone/>
            </a:pPr>
            <a:r>
              <a:rPr lang="en-US" sz="3600" i="1" dirty="0" smtClean="0">
                <a:solidFill>
                  <a:srgbClr val="000000"/>
                </a:solidFill>
              </a:rPr>
              <a:t>“Document 5 shows the communist government of China promoting a lot of industrial growth.  The images show growth in many high-tech industries, such as manufacturing, aerospace, medicine, and science.”</a:t>
            </a:r>
            <a:endParaRPr lang="en-US" sz="3600" i="1" dirty="0" smtClean="0">
              <a:solidFill>
                <a:srgbClr val="FF0000"/>
              </a:solidFill>
            </a:endParaRPr>
          </a:p>
          <a:p>
            <a:pPr marL="336550" lvl="1" indent="0">
              <a:spcBef>
                <a:spcPts val="1400"/>
              </a:spcBef>
              <a:buNone/>
            </a:pPr>
            <a:endParaRPr lang="en-US" sz="3200" dirty="0" smtClean="0">
              <a:solidFill>
                <a:srgbClr val="000000"/>
              </a:solidFill>
            </a:endParaRPr>
          </a:p>
          <a:p>
            <a:pPr marL="0" indent="0">
              <a:spcBef>
                <a:spcPts val="1400"/>
              </a:spcBef>
              <a:buNone/>
            </a:pPr>
            <a:endParaRPr lang="en-US" sz="3200" dirty="0" smtClean="0">
              <a:solidFill>
                <a:srgbClr val="000000"/>
              </a:solidFill>
            </a:endParaRPr>
          </a:p>
        </p:txBody>
      </p:sp>
      <p:sp>
        <p:nvSpPr>
          <p:cNvPr id="6" name="TextBox 5"/>
          <p:cNvSpPr txBox="1"/>
          <p:nvPr/>
        </p:nvSpPr>
        <p:spPr>
          <a:xfrm>
            <a:off x="983189" y="4688032"/>
            <a:ext cx="7146435" cy="646331"/>
          </a:xfrm>
          <a:prstGeom prst="rect">
            <a:avLst/>
          </a:prstGeom>
          <a:noFill/>
        </p:spPr>
        <p:txBody>
          <a:bodyPr wrap="square" rtlCol="0">
            <a:spAutoFit/>
          </a:bodyPr>
          <a:lstStyle/>
          <a:p>
            <a:pPr algn="ctr"/>
            <a:r>
              <a:rPr lang="en-US" sz="3600" dirty="0">
                <a:solidFill>
                  <a:srgbClr val="C00000"/>
                </a:solidFill>
              </a:rPr>
              <a:t>Not related to </a:t>
            </a:r>
            <a:r>
              <a:rPr lang="en-US" sz="3600" dirty="0" smtClean="0">
                <a:solidFill>
                  <a:srgbClr val="C00000"/>
                </a:solidFill>
              </a:rPr>
              <a:t>women’s rights</a:t>
            </a:r>
            <a:endParaRPr lang="en-US" sz="3600" dirty="0">
              <a:solidFill>
                <a:srgbClr val="C00000"/>
              </a:solidFill>
            </a:endParaRPr>
          </a:p>
        </p:txBody>
      </p:sp>
    </p:spTree>
    <p:extLst>
      <p:ext uri="{BB962C8B-B14F-4D97-AF65-F5344CB8AC3E}">
        <p14:creationId xmlns:p14="http://schemas.microsoft.com/office/powerpoint/2010/main" val="10291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33718"/>
          </a:xfrm>
        </p:spPr>
        <p:txBody>
          <a:bodyPr/>
          <a:lstStyle/>
          <a:p>
            <a:r>
              <a:rPr lang="en-US" dirty="0" smtClean="0"/>
              <a:t>B. Sourcing/POV</a:t>
            </a:r>
            <a:endParaRPr lang="en-US" dirty="0"/>
          </a:p>
        </p:txBody>
      </p:sp>
      <p:sp>
        <p:nvSpPr>
          <p:cNvPr id="3" name="Content Placeholder 2"/>
          <p:cNvSpPr>
            <a:spLocks noGrp="1"/>
          </p:cNvSpPr>
          <p:nvPr>
            <p:ph idx="1"/>
          </p:nvPr>
        </p:nvSpPr>
        <p:spPr>
          <a:xfrm>
            <a:off x="134470" y="2390589"/>
            <a:ext cx="8904941" cy="4078940"/>
          </a:xfrm>
          <a:solidFill>
            <a:srgbClr val="FFFFFF"/>
          </a:solidFill>
        </p:spPr>
        <p:txBody>
          <a:bodyPr>
            <a:noAutofit/>
          </a:bodyPr>
          <a:lstStyle/>
          <a:p>
            <a:pPr>
              <a:spcBef>
                <a:spcPts val="1400"/>
              </a:spcBef>
            </a:pPr>
            <a:r>
              <a:rPr lang="en-US" sz="2800" dirty="0" smtClean="0">
                <a:solidFill>
                  <a:srgbClr val="000000"/>
                </a:solidFill>
              </a:rPr>
              <a:t>Must source 4 documents</a:t>
            </a:r>
          </a:p>
          <a:p>
            <a:pPr>
              <a:spcBef>
                <a:spcPts val="1400"/>
              </a:spcBef>
            </a:pPr>
            <a:r>
              <a:rPr lang="en-US" sz="2800" dirty="0" smtClean="0">
                <a:solidFill>
                  <a:srgbClr val="000000"/>
                </a:solidFill>
              </a:rPr>
              <a:t>Four ways to do </a:t>
            </a:r>
            <a:r>
              <a:rPr lang="en-US" sz="2800" dirty="0">
                <a:solidFill>
                  <a:srgbClr val="000000"/>
                </a:solidFill>
              </a:rPr>
              <a:t>this: Explain the </a:t>
            </a:r>
            <a:r>
              <a:rPr lang="en-US" sz="2800" dirty="0" smtClean="0">
                <a:solidFill>
                  <a:srgbClr val="000000"/>
                </a:solidFill>
              </a:rPr>
              <a:t>significance of:</a:t>
            </a:r>
          </a:p>
          <a:p>
            <a:pPr marL="863600" lvl="1" indent="-514350">
              <a:spcBef>
                <a:spcPts val="1400"/>
              </a:spcBef>
              <a:buClrTx/>
              <a:buFont typeface="+mj-lt"/>
              <a:buAutoNum type="arabicPeriod"/>
            </a:pPr>
            <a:r>
              <a:rPr lang="en-US" sz="2600" dirty="0" smtClean="0">
                <a:solidFill>
                  <a:srgbClr val="000000"/>
                </a:solidFill>
              </a:rPr>
              <a:t>Author’s point of view</a:t>
            </a:r>
          </a:p>
          <a:p>
            <a:pPr marL="863600" lvl="1" indent="-514350">
              <a:spcBef>
                <a:spcPts val="1400"/>
              </a:spcBef>
              <a:buClrTx/>
              <a:buFont typeface="+mj-lt"/>
              <a:buAutoNum type="arabicPeriod"/>
            </a:pPr>
            <a:r>
              <a:rPr lang="en-US" sz="2600" dirty="0" smtClean="0">
                <a:solidFill>
                  <a:srgbClr val="000000"/>
                </a:solidFill>
              </a:rPr>
              <a:t>Author’s purpose</a:t>
            </a:r>
          </a:p>
          <a:p>
            <a:pPr marL="863600" lvl="1" indent="-514350">
              <a:spcBef>
                <a:spcPts val="1400"/>
              </a:spcBef>
              <a:buClrTx/>
              <a:buFont typeface="+mj-lt"/>
              <a:buAutoNum type="arabicPeriod"/>
            </a:pPr>
            <a:r>
              <a:rPr lang="en-US" sz="2600" dirty="0" smtClean="0">
                <a:solidFill>
                  <a:srgbClr val="000000"/>
                </a:solidFill>
              </a:rPr>
              <a:t>Historical context (new  - “Little c” context)</a:t>
            </a:r>
          </a:p>
          <a:p>
            <a:pPr marL="863600" lvl="1" indent="-514350">
              <a:spcBef>
                <a:spcPts val="1400"/>
              </a:spcBef>
              <a:buClrTx/>
              <a:buFont typeface="+mj-lt"/>
              <a:buAutoNum type="arabicPeriod"/>
            </a:pPr>
            <a:r>
              <a:rPr lang="en-US" sz="2600" dirty="0" smtClean="0">
                <a:solidFill>
                  <a:srgbClr val="000000"/>
                </a:solidFill>
              </a:rPr>
              <a:t>Intended audience</a:t>
            </a:r>
          </a:p>
        </p:txBody>
      </p:sp>
      <p:pic>
        <p:nvPicPr>
          <p:cNvPr id="4" name="Picture 3" descr="Screen shot 2016-05-29 at 8.11.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1065306"/>
            <a:ext cx="3822700" cy="304800"/>
          </a:xfrm>
          <a:prstGeom prst="rect">
            <a:avLst/>
          </a:prstGeom>
          <a:ln>
            <a:solidFill>
              <a:srgbClr val="000000"/>
            </a:solidFill>
          </a:ln>
        </p:spPr>
      </p:pic>
      <p:pic>
        <p:nvPicPr>
          <p:cNvPr id="5" name="Picture 4" descr="Screen shot 2016-05-29 at 8.1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1370106"/>
            <a:ext cx="8904941" cy="870869"/>
          </a:xfrm>
          <a:prstGeom prst="rect">
            <a:avLst/>
          </a:prstGeom>
          <a:ln>
            <a:solidFill>
              <a:srgbClr val="000000"/>
            </a:solidFill>
          </a:ln>
        </p:spPr>
      </p:pic>
    </p:spTree>
    <p:extLst>
      <p:ext uri="{BB962C8B-B14F-4D97-AF65-F5344CB8AC3E}">
        <p14:creationId xmlns:p14="http://schemas.microsoft.com/office/powerpoint/2010/main" val="1369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8243"/>
          </a:xfrm>
        </p:spPr>
        <p:txBody>
          <a:bodyPr/>
          <a:lstStyle/>
          <a:p>
            <a:r>
              <a:rPr lang="en-US" dirty="0" smtClean="0"/>
              <a:t>Sourcing by POV</a:t>
            </a:r>
            <a:endParaRPr lang="en-US" dirty="0"/>
          </a:p>
        </p:txBody>
      </p:sp>
      <p:sp>
        <p:nvSpPr>
          <p:cNvPr id="3" name="Content Placeholder 2"/>
          <p:cNvSpPr>
            <a:spLocks noGrp="1"/>
          </p:cNvSpPr>
          <p:nvPr>
            <p:ph idx="1"/>
          </p:nvPr>
        </p:nvSpPr>
        <p:spPr>
          <a:xfrm>
            <a:off x="549275" y="1092364"/>
            <a:ext cx="8042276" cy="4851237"/>
          </a:xfrm>
        </p:spPr>
        <p:txBody>
          <a:bodyPr>
            <a:noAutofit/>
          </a:bodyPr>
          <a:lstStyle/>
          <a:p>
            <a:r>
              <a:rPr lang="en-US" sz="3600" dirty="0" smtClean="0">
                <a:solidFill>
                  <a:schemeClr val="tx1"/>
                </a:solidFill>
              </a:rPr>
              <a:t>Must explain the </a:t>
            </a:r>
            <a:r>
              <a:rPr lang="en-US" sz="3600" b="1" dirty="0" smtClean="0">
                <a:solidFill>
                  <a:schemeClr val="tx1"/>
                </a:solidFill>
              </a:rPr>
              <a:t>SIGNIFICANCE</a:t>
            </a:r>
            <a:r>
              <a:rPr lang="en-US" sz="3600" dirty="0" smtClean="0">
                <a:solidFill>
                  <a:schemeClr val="tx1"/>
                </a:solidFill>
              </a:rPr>
              <a:t> of the author’s </a:t>
            </a:r>
            <a:r>
              <a:rPr lang="en-US" sz="3600" b="1" dirty="0" smtClean="0">
                <a:solidFill>
                  <a:schemeClr val="tx1"/>
                </a:solidFill>
              </a:rPr>
              <a:t>point of view</a:t>
            </a:r>
          </a:p>
          <a:p>
            <a:r>
              <a:rPr lang="en-US" sz="3600" dirty="0" smtClean="0">
                <a:solidFill>
                  <a:schemeClr val="tx1"/>
                </a:solidFill>
              </a:rPr>
              <a:t>Must explain how the author’s </a:t>
            </a:r>
            <a:r>
              <a:rPr lang="en-US" sz="3600" b="1" dirty="0" smtClean="0">
                <a:solidFill>
                  <a:schemeClr val="tx1"/>
                </a:solidFill>
              </a:rPr>
              <a:t>point of view </a:t>
            </a:r>
            <a:r>
              <a:rPr lang="en-US" sz="3600" dirty="0" smtClean="0">
                <a:solidFill>
                  <a:schemeClr val="tx1"/>
                </a:solidFill>
              </a:rPr>
              <a:t>shapes or informs the content of the document</a:t>
            </a:r>
          </a:p>
        </p:txBody>
      </p:sp>
    </p:spTree>
    <p:extLst>
      <p:ext uri="{BB962C8B-B14F-4D97-AF65-F5344CB8AC3E}">
        <p14:creationId xmlns:p14="http://schemas.microsoft.com/office/powerpoint/2010/main" val="28487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216" y="107576"/>
            <a:ext cx="8702970" cy="725352"/>
          </a:xfrm>
        </p:spPr>
        <p:txBody>
          <a:bodyPr/>
          <a:lstStyle/>
          <a:p>
            <a:r>
              <a:rPr lang="en-US" sz="3600" dirty="0" smtClean="0"/>
              <a:t>Sourcing: Successful Example - POV:</a:t>
            </a:r>
            <a:endParaRPr lang="en-US" sz="3600" dirty="0"/>
          </a:p>
        </p:txBody>
      </p:sp>
      <p:sp>
        <p:nvSpPr>
          <p:cNvPr id="5" name="Content Placeholder 4"/>
          <p:cNvSpPr>
            <a:spLocks noGrp="1"/>
          </p:cNvSpPr>
          <p:nvPr>
            <p:ph idx="1"/>
          </p:nvPr>
        </p:nvSpPr>
        <p:spPr>
          <a:xfrm>
            <a:off x="549275" y="969473"/>
            <a:ext cx="8042276" cy="4974128"/>
          </a:xfrm>
          <a:ln>
            <a:solidFill>
              <a:srgbClr val="000000"/>
            </a:solidFill>
          </a:ln>
        </p:spPr>
        <p:txBody>
          <a:bodyPr>
            <a:normAutofit/>
          </a:bodyPr>
          <a:lstStyle/>
          <a:p>
            <a:pPr marL="0" indent="0">
              <a:buNone/>
            </a:pPr>
            <a:r>
              <a:rPr lang="en-US" sz="3200" dirty="0" smtClean="0">
                <a:solidFill>
                  <a:srgbClr val="000000"/>
                </a:solidFill>
              </a:rPr>
              <a:t>(Document 3)</a:t>
            </a:r>
          </a:p>
          <a:p>
            <a:pPr marL="0" indent="0">
              <a:buNone/>
            </a:pPr>
            <a:r>
              <a:rPr lang="en-US" sz="3200" i="1" dirty="0" smtClean="0">
                <a:solidFill>
                  <a:srgbClr val="000000"/>
                </a:solidFill>
              </a:rPr>
              <a:t>“In the North Vietnamese Constitution, it not only claims democracy, but claims women have complete equality to men, which they did not.  It is a government document, so obviously it would glorify Vietnam as a country flooding with equality…”</a:t>
            </a:r>
            <a:endParaRPr lang="en-US" sz="3200" i="1" dirty="0">
              <a:solidFill>
                <a:srgbClr val="000000"/>
              </a:solidFill>
            </a:endParaRPr>
          </a:p>
        </p:txBody>
      </p:sp>
    </p:spTree>
    <p:extLst>
      <p:ext uri="{BB962C8B-B14F-4D97-AF65-F5344CB8AC3E}">
        <p14:creationId xmlns:p14="http://schemas.microsoft.com/office/powerpoint/2010/main" val="28004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752661"/>
          </a:xfrm>
        </p:spPr>
        <p:txBody>
          <a:bodyPr/>
          <a:lstStyle/>
          <a:p>
            <a:pPr algn="l"/>
            <a:r>
              <a:rPr lang="en-US" sz="3600" dirty="0" smtClean="0"/>
              <a:t>Sourcing: Non-Example - POV</a:t>
            </a:r>
            <a:endParaRPr lang="en-US" sz="3600" dirty="0"/>
          </a:p>
        </p:txBody>
      </p:sp>
      <p:sp>
        <p:nvSpPr>
          <p:cNvPr id="5" name="Content Placeholder 4"/>
          <p:cNvSpPr>
            <a:spLocks noGrp="1"/>
          </p:cNvSpPr>
          <p:nvPr>
            <p:ph idx="1"/>
          </p:nvPr>
        </p:nvSpPr>
        <p:spPr>
          <a:xfrm>
            <a:off x="549275" y="1037747"/>
            <a:ext cx="8042276" cy="4574276"/>
          </a:xfrm>
          <a:ln>
            <a:solidFill>
              <a:srgbClr val="000000"/>
            </a:solidFill>
          </a:ln>
        </p:spPr>
        <p:txBody>
          <a:bodyPr>
            <a:normAutofit/>
          </a:bodyPr>
          <a:lstStyle/>
          <a:p>
            <a:pPr marL="0" indent="0">
              <a:buNone/>
            </a:pPr>
            <a:r>
              <a:rPr lang="en-US" sz="3600" i="1" dirty="0" smtClean="0">
                <a:solidFill>
                  <a:srgbClr val="000000"/>
                </a:solidFill>
              </a:rPr>
              <a:t>“The author of document 2 is a government official who cares about women’s rights but many other people in her party didn’t.”</a:t>
            </a:r>
          </a:p>
          <a:p>
            <a:r>
              <a:rPr lang="en-US" sz="3600" dirty="0" smtClean="0">
                <a:solidFill>
                  <a:srgbClr val="FF0000"/>
                </a:solidFill>
              </a:rPr>
              <a:t>Does NOT explain how being a government official shapes or informs what is said in the doc.</a:t>
            </a:r>
          </a:p>
        </p:txBody>
      </p:sp>
    </p:spTree>
    <p:extLst>
      <p:ext uri="{BB962C8B-B14F-4D97-AF65-F5344CB8AC3E}">
        <p14:creationId xmlns:p14="http://schemas.microsoft.com/office/powerpoint/2010/main" val="1642818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53061"/>
          </a:xfrm>
        </p:spPr>
        <p:txBody>
          <a:bodyPr/>
          <a:lstStyle/>
          <a:p>
            <a:r>
              <a:rPr lang="en-US" dirty="0" smtClean="0"/>
              <a:t>Sourcing by Purpose</a:t>
            </a:r>
            <a:endParaRPr lang="en-US" dirty="0"/>
          </a:p>
        </p:txBody>
      </p:sp>
      <p:sp>
        <p:nvSpPr>
          <p:cNvPr id="3" name="Content Placeholder 2"/>
          <p:cNvSpPr>
            <a:spLocks noGrp="1"/>
          </p:cNvSpPr>
          <p:nvPr>
            <p:ph idx="1"/>
          </p:nvPr>
        </p:nvSpPr>
        <p:spPr>
          <a:xfrm>
            <a:off x="549275" y="1283528"/>
            <a:ext cx="8042276" cy="4956603"/>
          </a:xfrm>
        </p:spPr>
        <p:txBody>
          <a:bodyPr>
            <a:noAutofit/>
          </a:bodyPr>
          <a:lstStyle/>
          <a:p>
            <a:r>
              <a:rPr lang="en-US" sz="3600" dirty="0" smtClean="0">
                <a:solidFill>
                  <a:schemeClr val="tx1"/>
                </a:solidFill>
              </a:rPr>
              <a:t>Must explain the </a:t>
            </a:r>
            <a:r>
              <a:rPr lang="en-US" sz="3600" b="1" dirty="0" smtClean="0">
                <a:solidFill>
                  <a:schemeClr val="tx1"/>
                </a:solidFill>
              </a:rPr>
              <a:t>SIGNIFICANCE</a:t>
            </a:r>
            <a:r>
              <a:rPr lang="en-US" sz="3600" dirty="0" smtClean="0">
                <a:solidFill>
                  <a:schemeClr val="tx1"/>
                </a:solidFill>
              </a:rPr>
              <a:t> of the author’s purpose</a:t>
            </a:r>
          </a:p>
          <a:p>
            <a:r>
              <a:rPr lang="en-US" sz="3600" dirty="0" smtClean="0">
                <a:solidFill>
                  <a:schemeClr val="tx1"/>
                </a:solidFill>
              </a:rPr>
              <a:t>Must explain how the </a:t>
            </a:r>
            <a:r>
              <a:rPr lang="en-US" sz="3600" b="1" dirty="0" smtClean="0">
                <a:solidFill>
                  <a:schemeClr val="tx1"/>
                </a:solidFill>
              </a:rPr>
              <a:t>author’s purpose </a:t>
            </a:r>
            <a:r>
              <a:rPr lang="en-US" sz="3600" dirty="0" smtClean="0">
                <a:solidFill>
                  <a:schemeClr val="tx1"/>
                </a:solidFill>
              </a:rPr>
              <a:t>shapes or informs the content of the document</a:t>
            </a:r>
          </a:p>
        </p:txBody>
      </p:sp>
    </p:spTree>
    <p:extLst>
      <p:ext uri="{BB962C8B-B14F-4D97-AF65-F5344CB8AC3E}">
        <p14:creationId xmlns:p14="http://schemas.microsoft.com/office/powerpoint/2010/main" val="250774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5747"/>
            <a:ext cx="9144000" cy="1336956"/>
          </a:xfrm>
        </p:spPr>
        <p:txBody>
          <a:bodyPr/>
          <a:lstStyle/>
          <a:p>
            <a:r>
              <a:rPr lang="en-US" sz="5400" b="1" dirty="0" smtClean="0"/>
              <a:t>5 SHIFTS in DBQ Design</a:t>
            </a:r>
            <a:endParaRPr lang="en-US" sz="5400" b="1" dirty="0"/>
          </a:p>
        </p:txBody>
      </p:sp>
    </p:spTree>
    <p:custDataLst>
      <p:tags r:id="rId1"/>
    </p:custDataLst>
    <p:extLst>
      <p:ext uri="{BB962C8B-B14F-4D97-AF65-F5344CB8AC3E}">
        <p14:creationId xmlns:p14="http://schemas.microsoft.com/office/powerpoint/2010/main" val="3276202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76" y="107576"/>
            <a:ext cx="8712147" cy="807279"/>
          </a:xfrm>
        </p:spPr>
        <p:txBody>
          <a:bodyPr/>
          <a:lstStyle/>
          <a:p>
            <a:r>
              <a:rPr lang="en-US" dirty="0" smtClean="0"/>
              <a:t>Sourcing by Audience</a:t>
            </a:r>
            <a:endParaRPr lang="en-US" dirty="0"/>
          </a:p>
        </p:txBody>
      </p:sp>
      <p:sp>
        <p:nvSpPr>
          <p:cNvPr id="3" name="Content Placeholder 2"/>
          <p:cNvSpPr>
            <a:spLocks noGrp="1"/>
          </p:cNvSpPr>
          <p:nvPr>
            <p:ph idx="1"/>
          </p:nvPr>
        </p:nvSpPr>
        <p:spPr>
          <a:xfrm>
            <a:off x="549275" y="1078710"/>
            <a:ext cx="8042276" cy="4864891"/>
          </a:xfrm>
        </p:spPr>
        <p:txBody>
          <a:bodyPr>
            <a:noAutofit/>
          </a:bodyPr>
          <a:lstStyle/>
          <a:p>
            <a:r>
              <a:rPr lang="en-US" sz="3600" dirty="0">
                <a:solidFill>
                  <a:schemeClr val="tx1"/>
                </a:solidFill>
              </a:rPr>
              <a:t>Must explain the </a:t>
            </a:r>
            <a:r>
              <a:rPr lang="en-US" sz="3600" b="1" dirty="0">
                <a:solidFill>
                  <a:schemeClr val="tx1"/>
                </a:solidFill>
              </a:rPr>
              <a:t>SIGNIFICANCE</a:t>
            </a:r>
            <a:r>
              <a:rPr lang="en-US" sz="3600" dirty="0">
                <a:solidFill>
                  <a:schemeClr val="tx1"/>
                </a:solidFill>
              </a:rPr>
              <a:t> of the </a:t>
            </a:r>
            <a:r>
              <a:rPr lang="en-US" sz="3600" dirty="0" smtClean="0">
                <a:solidFill>
                  <a:schemeClr val="tx1"/>
                </a:solidFill>
              </a:rPr>
              <a:t>audience</a:t>
            </a:r>
          </a:p>
          <a:p>
            <a:r>
              <a:rPr lang="en-US" sz="3600" dirty="0" smtClean="0">
                <a:solidFill>
                  <a:schemeClr val="tx1"/>
                </a:solidFill>
              </a:rPr>
              <a:t>Must explain how the </a:t>
            </a:r>
            <a:r>
              <a:rPr lang="en-US" sz="3600" b="1" dirty="0" smtClean="0">
                <a:solidFill>
                  <a:schemeClr val="tx1"/>
                </a:solidFill>
              </a:rPr>
              <a:t>audience </a:t>
            </a:r>
            <a:r>
              <a:rPr lang="en-US" sz="3600" dirty="0" smtClean="0">
                <a:solidFill>
                  <a:schemeClr val="tx1"/>
                </a:solidFill>
              </a:rPr>
              <a:t>shapes or informs the content of the document</a:t>
            </a:r>
          </a:p>
        </p:txBody>
      </p:sp>
    </p:spTree>
    <p:extLst>
      <p:ext uri="{BB962C8B-B14F-4D97-AF65-F5344CB8AC3E}">
        <p14:creationId xmlns:p14="http://schemas.microsoft.com/office/powerpoint/2010/main" val="1069112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832" y="107576"/>
            <a:ext cx="8725802" cy="834588"/>
          </a:xfrm>
        </p:spPr>
        <p:txBody>
          <a:bodyPr/>
          <a:lstStyle/>
          <a:p>
            <a:r>
              <a:rPr lang="en-US" sz="3600" dirty="0" smtClean="0"/>
              <a:t>Sourcing Example: Audience/Purpose</a:t>
            </a:r>
            <a:endParaRPr lang="en-US" sz="3600" dirty="0"/>
          </a:p>
        </p:txBody>
      </p:sp>
      <p:sp>
        <p:nvSpPr>
          <p:cNvPr id="5" name="Content Placeholder 4"/>
          <p:cNvSpPr>
            <a:spLocks noGrp="1"/>
          </p:cNvSpPr>
          <p:nvPr>
            <p:ph idx="1"/>
          </p:nvPr>
        </p:nvSpPr>
        <p:spPr>
          <a:xfrm>
            <a:off x="385410" y="942164"/>
            <a:ext cx="8422325" cy="5352586"/>
          </a:xfrm>
          <a:solidFill>
            <a:srgbClr val="FFFFFF"/>
          </a:solidFill>
          <a:ln>
            <a:solidFill>
              <a:srgbClr val="000000"/>
            </a:solidFill>
          </a:ln>
        </p:spPr>
        <p:txBody>
          <a:bodyPr>
            <a:noAutofit/>
          </a:bodyPr>
          <a:lstStyle/>
          <a:p>
            <a:pPr marL="0" indent="0">
              <a:buNone/>
            </a:pPr>
            <a:r>
              <a:rPr lang="en-US" sz="3200" i="1" dirty="0" smtClean="0">
                <a:solidFill>
                  <a:srgbClr val="000000"/>
                </a:solidFill>
              </a:rPr>
              <a:t>“Document 6 is Cuban communist leader, Fidel Castro, speaking to a women’s organization.  It is likely that he is trying to persuade more women to join the communist party.”</a:t>
            </a:r>
          </a:p>
          <a:p>
            <a:pPr marL="0" indent="0">
              <a:buNone/>
            </a:pPr>
            <a:r>
              <a:rPr lang="en-US" sz="3200" i="1" dirty="0" smtClean="0">
                <a:solidFill>
                  <a:srgbClr val="000000"/>
                </a:solidFill>
              </a:rPr>
              <a:t>“The Chinese propaganda poster in doc 5 supports advancement of women…  This poster, made to gather support for the communist revolution, was published to appeal to the wants and needs of women.”</a:t>
            </a:r>
            <a:endParaRPr lang="en-US" sz="3200" i="1" dirty="0">
              <a:solidFill>
                <a:srgbClr val="000000"/>
              </a:solidFill>
            </a:endParaRPr>
          </a:p>
        </p:txBody>
      </p:sp>
    </p:spTree>
    <p:extLst>
      <p:ext uri="{BB962C8B-B14F-4D97-AF65-F5344CB8AC3E}">
        <p14:creationId xmlns:p14="http://schemas.microsoft.com/office/powerpoint/2010/main" val="3807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76" y="107576"/>
            <a:ext cx="8712147" cy="807279"/>
          </a:xfrm>
        </p:spPr>
        <p:txBody>
          <a:bodyPr/>
          <a:lstStyle/>
          <a:p>
            <a:r>
              <a:rPr lang="en-US" dirty="0" smtClean="0"/>
              <a:t>Sourcing by Historical Context</a:t>
            </a:r>
            <a:endParaRPr lang="en-US" dirty="0"/>
          </a:p>
        </p:txBody>
      </p:sp>
      <p:sp>
        <p:nvSpPr>
          <p:cNvPr id="3" name="Content Placeholder 2"/>
          <p:cNvSpPr>
            <a:spLocks noGrp="1"/>
          </p:cNvSpPr>
          <p:nvPr>
            <p:ph idx="1"/>
          </p:nvPr>
        </p:nvSpPr>
        <p:spPr>
          <a:xfrm>
            <a:off x="549275" y="1078710"/>
            <a:ext cx="8042276" cy="4864891"/>
          </a:xfrm>
        </p:spPr>
        <p:txBody>
          <a:bodyPr>
            <a:noAutofit/>
          </a:bodyPr>
          <a:lstStyle/>
          <a:p>
            <a:r>
              <a:rPr lang="en-US" sz="3200" dirty="0">
                <a:solidFill>
                  <a:schemeClr val="tx1"/>
                </a:solidFill>
              </a:rPr>
              <a:t>Must explain the </a:t>
            </a:r>
            <a:r>
              <a:rPr lang="en-US" sz="3200" b="1" dirty="0">
                <a:solidFill>
                  <a:schemeClr val="tx1"/>
                </a:solidFill>
              </a:rPr>
              <a:t>SIGNIFICANCE</a:t>
            </a:r>
            <a:r>
              <a:rPr lang="en-US" sz="3200" dirty="0">
                <a:solidFill>
                  <a:schemeClr val="tx1"/>
                </a:solidFill>
              </a:rPr>
              <a:t> of the </a:t>
            </a:r>
            <a:r>
              <a:rPr lang="en-US" sz="3200" dirty="0" smtClean="0">
                <a:solidFill>
                  <a:schemeClr val="tx1"/>
                </a:solidFill>
              </a:rPr>
              <a:t>historical context</a:t>
            </a:r>
          </a:p>
          <a:p>
            <a:r>
              <a:rPr lang="en-US" sz="3200" dirty="0" smtClean="0">
                <a:solidFill>
                  <a:schemeClr val="tx1"/>
                </a:solidFill>
              </a:rPr>
              <a:t>Must explain how the </a:t>
            </a:r>
            <a:r>
              <a:rPr lang="en-US" sz="3200" b="1" dirty="0" smtClean="0">
                <a:solidFill>
                  <a:schemeClr val="tx1"/>
                </a:solidFill>
              </a:rPr>
              <a:t>context </a:t>
            </a:r>
            <a:r>
              <a:rPr lang="en-US" sz="3200" dirty="0" smtClean="0">
                <a:solidFill>
                  <a:schemeClr val="tx1"/>
                </a:solidFill>
              </a:rPr>
              <a:t>(</a:t>
            </a:r>
            <a:r>
              <a:rPr lang="en-US" sz="3200" dirty="0">
                <a:solidFill>
                  <a:schemeClr val="tx1"/>
                </a:solidFill>
              </a:rPr>
              <a:t>contemporaneous developments not described in the </a:t>
            </a:r>
            <a:r>
              <a:rPr lang="en-US" sz="3200" dirty="0" smtClean="0">
                <a:solidFill>
                  <a:schemeClr val="tx1"/>
                </a:solidFill>
              </a:rPr>
              <a:t>document)</a:t>
            </a:r>
            <a:r>
              <a:rPr lang="en-US" sz="3200" b="1" dirty="0" smtClean="0">
                <a:solidFill>
                  <a:schemeClr val="tx1"/>
                </a:solidFill>
              </a:rPr>
              <a:t> </a:t>
            </a:r>
            <a:r>
              <a:rPr lang="en-US" sz="3200" dirty="0" smtClean="0">
                <a:solidFill>
                  <a:schemeClr val="tx1"/>
                </a:solidFill>
              </a:rPr>
              <a:t>shapes or informs the content of the document</a:t>
            </a:r>
          </a:p>
          <a:p>
            <a:r>
              <a:rPr lang="en-US" sz="3200" dirty="0" smtClean="0">
                <a:solidFill>
                  <a:schemeClr val="tx1"/>
                </a:solidFill>
              </a:rPr>
              <a:t>Uses context to situate one document</a:t>
            </a:r>
          </a:p>
          <a:p>
            <a:r>
              <a:rPr lang="en-US" sz="3200" dirty="0" smtClean="0">
                <a:solidFill>
                  <a:schemeClr val="tx1"/>
                </a:solidFill>
              </a:rPr>
              <a:t>Called “little c” context</a:t>
            </a:r>
          </a:p>
        </p:txBody>
      </p:sp>
    </p:spTree>
    <p:extLst>
      <p:ext uri="{BB962C8B-B14F-4D97-AF65-F5344CB8AC3E}">
        <p14:creationId xmlns:p14="http://schemas.microsoft.com/office/powerpoint/2010/main" val="223466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943825"/>
          </a:xfrm>
        </p:spPr>
        <p:txBody>
          <a:bodyPr/>
          <a:lstStyle/>
          <a:p>
            <a:pPr algn="l"/>
            <a:r>
              <a:rPr lang="en-US" sz="3600" dirty="0" smtClean="0"/>
              <a:t>Sourcing Example: Context (1)</a:t>
            </a:r>
            <a:endParaRPr lang="en-US" sz="3600" dirty="0"/>
          </a:p>
        </p:txBody>
      </p:sp>
      <p:sp>
        <p:nvSpPr>
          <p:cNvPr id="5" name="Content Placeholder 4"/>
          <p:cNvSpPr>
            <a:spLocks noGrp="1"/>
          </p:cNvSpPr>
          <p:nvPr>
            <p:ph idx="1"/>
          </p:nvPr>
        </p:nvSpPr>
        <p:spPr>
          <a:xfrm>
            <a:off x="549275" y="1242564"/>
            <a:ext cx="8042276" cy="4410422"/>
          </a:xfrm>
          <a:ln>
            <a:solidFill>
              <a:srgbClr val="000000"/>
            </a:solidFill>
          </a:ln>
        </p:spPr>
        <p:txBody>
          <a:bodyPr>
            <a:normAutofit/>
          </a:bodyPr>
          <a:lstStyle/>
          <a:p>
            <a:pPr marL="0" indent="0">
              <a:buNone/>
            </a:pPr>
            <a:r>
              <a:rPr lang="en-US" sz="3600" i="1" dirty="0" smtClean="0">
                <a:solidFill>
                  <a:srgbClr val="000000"/>
                </a:solidFill>
              </a:rPr>
              <a:t>“</a:t>
            </a:r>
            <a:r>
              <a:rPr lang="en-US" sz="3200" i="1" dirty="0" smtClean="0">
                <a:solidFill>
                  <a:srgbClr val="000000"/>
                </a:solidFill>
              </a:rPr>
              <a:t>In doc 3, …This shows that a communist government officially legislated the equality of women.  This would have been something like a slap in the face to the USA who fought to limit the spread of communism in Vietnam, only to fail and see them enforce feminist laws that the U.S. had not.”</a:t>
            </a:r>
            <a:endParaRPr lang="en-US" sz="3600" i="1" dirty="0">
              <a:solidFill>
                <a:srgbClr val="000000"/>
              </a:solidFill>
            </a:endParaRPr>
          </a:p>
        </p:txBody>
      </p:sp>
    </p:spTree>
    <p:extLst>
      <p:ext uri="{BB962C8B-B14F-4D97-AF65-F5344CB8AC3E}">
        <p14:creationId xmlns:p14="http://schemas.microsoft.com/office/powerpoint/2010/main" val="2544006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t>Sourcing Example: Context (2)</a:t>
            </a:r>
            <a:endParaRPr lang="en-US" sz="3600" dirty="0"/>
          </a:p>
        </p:txBody>
      </p:sp>
      <p:sp>
        <p:nvSpPr>
          <p:cNvPr id="5" name="Content Placeholder 4"/>
          <p:cNvSpPr>
            <a:spLocks noGrp="1"/>
          </p:cNvSpPr>
          <p:nvPr>
            <p:ph idx="1"/>
          </p:nvPr>
        </p:nvSpPr>
        <p:spPr>
          <a:xfrm>
            <a:off x="549275" y="1600201"/>
            <a:ext cx="8042276" cy="4270728"/>
          </a:xfrm>
          <a:ln>
            <a:solidFill>
              <a:srgbClr val="000000"/>
            </a:solidFill>
          </a:ln>
        </p:spPr>
        <p:txBody>
          <a:bodyPr>
            <a:normAutofit/>
          </a:bodyPr>
          <a:lstStyle/>
          <a:p>
            <a:pPr marL="0" indent="0">
              <a:buNone/>
            </a:pPr>
            <a:r>
              <a:rPr lang="en-US" sz="3600" dirty="0" smtClean="0">
                <a:solidFill>
                  <a:srgbClr val="000000"/>
                </a:solidFill>
              </a:rPr>
              <a:t>Doc 4: </a:t>
            </a:r>
            <a:r>
              <a:rPr lang="en-US" sz="3600" i="1" dirty="0" smtClean="0">
                <a:solidFill>
                  <a:srgbClr val="000000"/>
                </a:solidFill>
              </a:rPr>
              <a:t>“While likely accurate, coming from a US source raises the question of its legitimacy, as the US was locked in the Cold War with the USSR, and may have simply wanted to rally the American people against the Soviet Union.”</a:t>
            </a:r>
            <a:endParaRPr lang="en-US" sz="3600" i="1" dirty="0">
              <a:solidFill>
                <a:srgbClr val="000000"/>
              </a:solidFill>
            </a:endParaRPr>
          </a:p>
        </p:txBody>
      </p:sp>
    </p:spTree>
    <p:extLst>
      <p:ext uri="{BB962C8B-B14F-4D97-AF65-F5344CB8AC3E}">
        <p14:creationId xmlns:p14="http://schemas.microsoft.com/office/powerpoint/2010/main" val="380796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5"/>
            <a:ext cx="8042276" cy="998443"/>
          </a:xfrm>
        </p:spPr>
        <p:txBody>
          <a:bodyPr/>
          <a:lstStyle/>
          <a:p>
            <a:pPr algn="l"/>
            <a:r>
              <a:rPr lang="en-US" sz="3600" dirty="0" smtClean="0"/>
              <a:t>Sourcing by context: Non-Example</a:t>
            </a:r>
            <a:r>
              <a:rPr lang="en-US" sz="3600" dirty="0"/>
              <a:t> </a:t>
            </a:r>
          </a:p>
        </p:txBody>
      </p:sp>
      <p:sp>
        <p:nvSpPr>
          <p:cNvPr id="5" name="Content Placeholder 4"/>
          <p:cNvSpPr>
            <a:spLocks noGrp="1"/>
          </p:cNvSpPr>
          <p:nvPr>
            <p:ph idx="1"/>
          </p:nvPr>
        </p:nvSpPr>
        <p:spPr>
          <a:xfrm>
            <a:off x="549275" y="1324492"/>
            <a:ext cx="8042276" cy="4619109"/>
          </a:xfrm>
          <a:ln>
            <a:solidFill>
              <a:srgbClr val="000000"/>
            </a:solidFill>
          </a:ln>
        </p:spPr>
        <p:txBody>
          <a:bodyPr>
            <a:normAutofit/>
          </a:bodyPr>
          <a:lstStyle/>
          <a:p>
            <a:pPr marL="0" indent="0">
              <a:buNone/>
            </a:pPr>
            <a:r>
              <a:rPr lang="en-US" sz="3600" dirty="0" smtClean="0">
                <a:solidFill>
                  <a:srgbClr val="000000"/>
                </a:solidFill>
              </a:rPr>
              <a:t>Simply mentioning a piece of context without explaining the significance to the topic is unacceptable.</a:t>
            </a:r>
          </a:p>
          <a:p>
            <a:pPr marL="0" indent="0">
              <a:buNone/>
            </a:pPr>
            <a:r>
              <a:rPr lang="en-US" sz="3600" i="1" dirty="0" smtClean="0">
                <a:solidFill>
                  <a:srgbClr val="000000"/>
                </a:solidFill>
              </a:rPr>
              <a:t>“Doc 4, written during the Cold War, shows that women in Russia were not equal to men, especially in top jobs.”</a:t>
            </a:r>
          </a:p>
        </p:txBody>
      </p:sp>
    </p:spTree>
    <p:extLst>
      <p:ext uri="{BB962C8B-B14F-4D97-AF65-F5344CB8AC3E}">
        <p14:creationId xmlns:p14="http://schemas.microsoft.com/office/powerpoint/2010/main" val="4187053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3836"/>
          </a:xfrm>
        </p:spPr>
        <p:txBody>
          <a:bodyPr/>
          <a:lstStyle/>
          <a:p>
            <a:r>
              <a:rPr lang="en-US" sz="3600" dirty="0" smtClean="0"/>
              <a:t>Part C: Contextualization</a:t>
            </a:r>
            <a:endParaRPr lang="en-US" sz="3600" dirty="0"/>
          </a:p>
        </p:txBody>
      </p:sp>
      <p:sp>
        <p:nvSpPr>
          <p:cNvPr id="3" name="Content Placeholder 2"/>
          <p:cNvSpPr>
            <a:spLocks noGrp="1"/>
          </p:cNvSpPr>
          <p:nvPr>
            <p:ph idx="1"/>
          </p:nvPr>
        </p:nvSpPr>
        <p:spPr>
          <a:xfrm>
            <a:off x="328706" y="2471475"/>
            <a:ext cx="8441765" cy="3833702"/>
          </a:xfrm>
        </p:spPr>
        <p:txBody>
          <a:bodyPr>
            <a:normAutofit/>
          </a:bodyPr>
          <a:lstStyle/>
          <a:p>
            <a:r>
              <a:rPr lang="en-US" sz="2800" dirty="0" smtClean="0">
                <a:solidFill>
                  <a:srgbClr val="000000"/>
                </a:solidFill>
              </a:rPr>
              <a:t>“Big C” contextualization </a:t>
            </a:r>
            <a:r>
              <a:rPr lang="en-US" sz="2800" b="1" dirty="0" smtClean="0">
                <a:solidFill>
                  <a:srgbClr val="000000"/>
                </a:solidFill>
              </a:rPr>
              <a:t>situates the thesis</a:t>
            </a:r>
            <a:r>
              <a:rPr lang="en-US" sz="2800" dirty="0" smtClean="0">
                <a:solidFill>
                  <a:srgbClr val="000000"/>
                </a:solidFill>
              </a:rPr>
              <a:t>, </a:t>
            </a:r>
            <a:r>
              <a:rPr lang="en-US" sz="2800" b="1" dirty="0" smtClean="0">
                <a:solidFill>
                  <a:srgbClr val="000000"/>
                </a:solidFill>
              </a:rPr>
              <a:t>argument, or parts of the argument </a:t>
            </a:r>
            <a:r>
              <a:rPr lang="en-US" sz="2800" dirty="0" smtClean="0">
                <a:solidFill>
                  <a:srgbClr val="000000"/>
                </a:solidFill>
              </a:rPr>
              <a:t>to broader events, developments, or processes</a:t>
            </a:r>
            <a:endParaRPr lang="en-US" sz="2800" dirty="0">
              <a:solidFill>
                <a:srgbClr val="000000"/>
              </a:solidFill>
            </a:endParaRPr>
          </a:p>
          <a:p>
            <a:r>
              <a:rPr lang="en-US" sz="2800" dirty="0" smtClean="0">
                <a:solidFill>
                  <a:srgbClr val="000000"/>
                </a:solidFill>
              </a:rPr>
              <a:t>Best situated in </a:t>
            </a:r>
            <a:r>
              <a:rPr lang="en-US" sz="2800" b="1" dirty="0" smtClean="0">
                <a:solidFill>
                  <a:srgbClr val="000000"/>
                </a:solidFill>
              </a:rPr>
              <a:t>intro</a:t>
            </a:r>
            <a:r>
              <a:rPr lang="en-US" sz="2800" dirty="0" smtClean="0">
                <a:solidFill>
                  <a:srgbClr val="000000"/>
                </a:solidFill>
              </a:rPr>
              <a:t> or </a:t>
            </a:r>
            <a:r>
              <a:rPr lang="en-US" sz="2800" b="1" dirty="0" smtClean="0">
                <a:solidFill>
                  <a:srgbClr val="000000"/>
                </a:solidFill>
              </a:rPr>
              <a:t>conclusion</a:t>
            </a:r>
            <a:r>
              <a:rPr lang="en-US" sz="2800" dirty="0" smtClean="0">
                <a:solidFill>
                  <a:srgbClr val="000000"/>
                </a:solidFill>
              </a:rPr>
              <a:t> to differentiate from </a:t>
            </a:r>
            <a:r>
              <a:rPr lang="en-US" sz="2800" dirty="0">
                <a:solidFill>
                  <a:srgbClr val="000000"/>
                </a:solidFill>
              </a:rPr>
              <a:t>sourcing (“little c”</a:t>
            </a:r>
            <a:r>
              <a:rPr lang="en-US" sz="2800" dirty="0" smtClean="0">
                <a:solidFill>
                  <a:srgbClr val="000000"/>
                </a:solidFill>
              </a:rPr>
              <a:t>) context</a:t>
            </a:r>
          </a:p>
          <a:p>
            <a:r>
              <a:rPr lang="en-US" sz="2800" dirty="0" smtClean="0">
                <a:solidFill>
                  <a:srgbClr val="000000"/>
                </a:solidFill>
              </a:rPr>
              <a:t>Must be immediately relevant and well explained</a:t>
            </a:r>
          </a:p>
        </p:txBody>
      </p:sp>
      <p:pic>
        <p:nvPicPr>
          <p:cNvPr id="4" name="Picture 3" descr="Screen shot 2016-06-02 at 4.24.16 PM.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7520" y="945684"/>
            <a:ext cx="8770471" cy="1525791"/>
          </a:xfrm>
          <a:prstGeom prst="rect">
            <a:avLst/>
          </a:prstGeom>
          <a:ln>
            <a:solidFill>
              <a:schemeClr val="tx1"/>
            </a:solidFill>
          </a:ln>
        </p:spPr>
      </p:pic>
    </p:spTree>
    <p:extLst>
      <p:ext uri="{BB962C8B-B14F-4D97-AF65-F5344CB8AC3E}">
        <p14:creationId xmlns:p14="http://schemas.microsoft.com/office/powerpoint/2010/main" val="254171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930170"/>
          </a:xfrm>
        </p:spPr>
        <p:txBody>
          <a:bodyPr/>
          <a:lstStyle/>
          <a:p>
            <a:r>
              <a:rPr lang="en-US" dirty="0" smtClean="0"/>
              <a:t>“Big C” Context</a:t>
            </a:r>
            <a:endParaRPr lang="en-US" dirty="0"/>
          </a:p>
        </p:txBody>
      </p:sp>
      <p:sp>
        <p:nvSpPr>
          <p:cNvPr id="5" name="TextBox 4"/>
          <p:cNvSpPr txBox="1"/>
          <p:nvPr/>
        </p:nvSpPr>
        <p:spPr>
          <a:xfrm>
            <a:off x="310444" y="3601564"/>
            <a:ext cx="9054065" cy="2554545"/>
          </a:xfrm>
          <a:prstGeom prst="rect">
            <a:avLst/>
          </a:prstGeom>
          <a:noFill/>
        </p:spPr>
        <p:txBody>
          <a:bodyPr wrap="square" rtlCol="0">
            <a:spAutoFit/>
          </a:bodyPr>
          <a:lstStyle/>
          <a:p>
            <a:pPr marL="457200" indent="-457200">
              <a:buFont typeface="Arial"/>
              <a:buChar char="•"/>
            </a:pPr>
            <a:r>
              <a:rPr lang="en-US" sz="3200" dirty="0" smtClean="0"/>
              <a:t>Making connections to and from global processes</a:t>
            </a:r>
          </a:p>
          <a:p>
            <a:pPr marL="457200" indent="-457200">
              <a:buFont typeface="Arial"/>
              <a:buChar char="•"/>
            </a:pPr>
            <a:r>
              <a:rPr lang="en-US" sz="3200" dirty="0" smtClean="0"/>
              <a:t>SITUATING the topic of the essay or </a:t>
            </a:r>
            <a:br>
              <a:rPr lang="en-US" sz="3200" dirty="0" smtClean="0"/>
            </a:br>
            <a:r>
              <a:rPr lang="en-US" sz="3200" dirty="0" smtClean="0"/>
              <a:t>the argument, into a larger flow of </a:t>
            </a:r>
            <a:br>
              <a:rPr lang="en-US" sz="3200" dirty="0" smtClean="0"/>
            </a:br>
            <a:r>
              <a:rPr lang="en-US" sz="3200" dirty="0" smtClean="0"/>
              <a:t>historical events</a:t>
            </a:r>
            <a:endParaRPr lang="en-US" sz="3200" dirty="0"/>
          </a:p>
        </p:txBody>
      </p:sp>
      <p:sp>
        <p:nvSpPr>
          <p:cNvPr id="7" name="TextBox 6"/>
          <p:cNvSpPr txBox="1"/>
          <p:nvPr/>
        </p:nvSpPr>
        <p:spPr>
          <a:xfrm>
            <a:off x="3048000" y="2511776"/>
            <a:ext cx="3062111" cy="830997"/>
          </a:xfrm>
          <a:prstGeom prst="rect">
            <a:avLst/>
          </a:prstGeom>
          <a:solidFill>
            <a:srgbClr val="FFBFBF"/>
          </a:solidFill>
          <a:ln>
            <a:solidFill>
              <a:schemeClr val="accent6"/>
            </a:solidFill>
          </a:ln>
        </p:spPr>
        <p:txBody>
          <a:bodyPr wrap="square" rtlCol="0">
            <a:spAutoFit/>
          </a:bodyPr>
          <a:lstStyle/>
          <a:p>
            <a:pPr algn="ctr"/>
            <a:r>
              <a:rPr lang="en-US" sz="2400" dirty="0" smtClean="0"/>
              <a:t>Communism and</a:t>
            </a:r>
            <a:br>
              <a:rPr lang="en-US" sz="2400" dirty="0" smtClean="0"/>
            </a:br>
            <a:r>
              <a:rPr lang="en-US" sz="2400" dirty="0" smtClean="0"/>
              <a:t>Women’s Rights</a:t>
            </a:r>
            <a:endParaRPr lang="en-US" sz="2400" dirty="0"/>
          </a:p>
        </p:txBody>
      </p:sp>
      <p:sp>
        <p:nvSpPr>
          <p:cNvPr id="10" name="TextBox 9"/>
          <p:cNvSpPr txBox="1"/>
          <p:nvPr/>
        </p:nvSpPr>
        <p:spPr>
          <a:xfrm>
            <a:off x="310444" y="1275241"/>
            <a:ext cx="1964488" cy="369332"/>
          </a:xfrm>
          <a:prstGeom prst="rect">
            <a:avLst/>
          </a:prstGeom>
          <a:noFill/>
        </p:spPr>
        <p:txBody>
          <a:bodyPr wrap="none" rtlCol="0">
            <a:spAutoFit/>
          </a:bodyPr>
          <a:lstStyle/>
          <a:p>
            <a:r>
              <a:rPr lang="en-US" dirty="0" smtClean="0"/>
              <a:t>Industrialization</a:t>
            </a:r>
            <a:endParaRPr lang="en-US" dirty="0"/>
          </a:p>
        </p:txBody>
      </p:sp>
      <p:sp>
        <p:nvSpPr>
          <p:cNvPr id="11" name="TextBox 10"/>
          <p:cNvSpPr txBox="1"/>
          <p:nvPr/>
        </p:nvSpPr>
        <p:spPr>
          <a:xfrm>
            <a:off x="4515556" y="1891132"/>
            <a:ext cx="2010925" cy="369332"/>
          </a:xfrm>
          <a:prstGeom prst="rect">
            <a:avLst/>
          </a:prstGeom>
          <a:noFill/>
        </p:spPr>
        <p:txBody>
          <a:bodyPr wrap="none" rtlCol="0">
            <a:spAutoFit/>
          </a:bodyPr>
          <a:lstStyle/>
          <a:p>
            <a:r>
              <a:rPr lang="en-US" dirty="0" smtClean="0"/>
              <a:t>Global Feminism</a:t>
            </a:r>
            <a:endParaRPr lang="en-US" dirty="0"/>
          </a:p>
        </p:txBody>
      </p:sp>
      <p:sp>
        <p:nvSpPr>
          <p:cNvPr id="12" name="TextBox 11"/>
          <p:cNvSpPr txBox="1"/>
          <p:nvPr/>
        </p:nvSpPr>
        <p:spPr>
          <a:xfrm>
            <a:off x="1114777" y="1891132"/>
            <a:ext cx="2778375" cy="369332"/>
          </a:xfrm>
          <a:prstGeom prst="rect">
            <a:avLst/>
          </a:prstGeom>
          <a:noFill/>
        </p:spPr>
        <p:txBody>
          <a:bodyPr wrap="none" rtlCol="0">
            <a:spAutoFit/>
          </a:bodyPr>
          <a:lstStyle/>
          <a:p>
            <a:r>
              <a:rPr lang="en-US" dirty="0" smtClean="0"/>
              <a:t>Enlightenment Ideology</a:t>
            </a:r>
            <a:endParaRPr lang="en-US" dirty="0"/>
          </a:p>
        </p:txBody>
      </p:sp>
      <p:sp>
        <p:nvSpPr>
          <p:cNvPr id="13" name="TextBox 12"/>
          <p:cNvSpPr txBox="1"/>
          <p:nvPr/>
        </p:nvSpPr>
        <p:spPr>
          <a:xfrm>
            <a:off x="3048000" y="1231264"/>
            <a:ext cx="1998188" cy="369332"/>
          </a:xfrm>
          <a:prstGeom prst="rect">
            <a:avLst/>
          </a:prstGeom>
          <a:noFill/>
        </p:spPr>
        <p:txBody>
          <a:bodyPr wrap="none" rtlCol="0">
            <a:spAutoFit/>
          </a:bodyPr>
          <a:lstStyle/>
          <a:p>
            <a:r>
              <a:rPr lang="en-US" dirty="0" smtClean="0"/>
              <a:t>Marxist Ideology</a:t>
            </a:r>
            <a:endParaRPr lang="en-US" dirty="0"/>
          </a:p>
        </p:txBody>
      </p:sp>
      <p:sp>
        <p:nvSpPr>
          <p:cNvPr id="14" name="TextBox 13"/>
          <p:cNvSpPr txBox="1"/>
          <p:nvPr/>
        </p:nvSpPr>
        <p:spPr>
          <a:xfrm>
            <a:off x="6322451" y="1211112"/>
            <a:ext cx="1640330" cy="369332"/>
          </a:xfrm>
          <a:prstGeom prst="rect">
            <a:avLst/>
          </a:prstGeom>
          <a:noFill/>
        </p:spPr>
        <p:txBody>
          <a:bodyPr wrap="none" rtlCol="0">
            <a:spAutoFit/>
          </a:bodyPr>
          <a:lstStyle/>
          <a:p>
            <a:r>
              <a:rPr lang="en-US" dirty="0" smtClean="0"/>
              <a:t>The Cold War</a:t>
            </a:r>
            <a:endParaRPr lang="en-US" dirty="0"/>
          </a:p>
        </p:txBody>
      </p:sp>
      <p:cxnSp>
        <p:nvCxnSpPr>
          <p:cNvPr id="15" name="Straight Connector 14"/>
          <p:cNvCxnSpPr>
            <a:endCxn id="7" idx="1"/>
          </p:cNvCxnSpPr>
          <p:nvPr/>
        </p:nvCxnSpPr>
        <p:spPr>
          <a:xfrm>
            <a:off x="2128425" y="2305776"/>
            <a:ext cx="919575" cy="621499"/>
          </a:xfrm>
          <a:prstGeom prst="line">
            <a:avLst/>
          </a:prstGeom>
          <a:ln>
            <a:solidFill>
              <a:srgbClr val="FF00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893152" y="1741285"/>
            <a:ext cx="271746" cy="770491"/>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110111" y="1741285"/>
            <a:ext cx="854145" cy="1155736"/>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342815" y="2278930"/>
            <a:ext cx="0" cy="32909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a:off x="805669" y="1765110"/>
            <a:ext cx="2242331" cy="1457365"/>
          </a:xfrm>
          <a:prstGeom prst="curvedConnector3">
            <a:avLst>
              <a:gd name="adj1" fmla="val 1346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72267" y="1787607"/>
            <a:ext cx="8535469"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322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2861"/>
          </a:xfrm>
        </p:spPr>
        <p:txBody>
          <a:bodyPr/>
          <a:lstStyle/>
          <a:p>
            <a:r>
              <a:rPr lang="en-US" sz="2800" dirty="0" smtClean="0"/>
              <a:t>Examples of possible events, developments, or processes for contextualization </a:t>
            </a:r>
            <a:endParaRPr lang="en-US" sz="2800" dirty="0"/>
          </a:p>
        </p:txBody>
      </p:sp>
      <p:sp>
        <p:nvSpPr>
          <p:cNvPr id="3" name="Content Placeholder 2"/>
          <p:cNvSpPr>
            <a:spLocks noGrp="1"/>
          </p:cNvSpPr>
          <p:nvPr>
            <p:ph idx="1"/>
          </p:nvPr>
        </p:nvSpPr>
        <p:spPr>
          <a:xfrm>
            <a:off x="549275" y="1228910"/>
            <a:ext cx="8042276" cy="5229694"/>
          </a:xfrm>
          <a:solidFill>
            <a:schemeClr val="bg1"/>
          </a:solidFill>
        </p:spPr>
        <p:txBody>
          <a:bodyPr>
            <a:normAutofit fontScale="85000" lnSpcReduction="20000"/>
          </a:bodyPr>
          <a:lstStyle/>
          <a:p>
            <a:pPr lvl="0"/>
            <a:r>
              <a:rPr lang="en-US" sz="3200" dirty="0" smtClean="0">
                <a:solidFill>
                  <a:srgbClr val="000000"/>
                </a:solidFill>
              </a:rPr>
              <a:t>Marxist </a:t>
            </a:r>
            <a:r>
              <a:rPr lang="en-US" sz="3200" dirty="0">
                <a:solidFill>
                  <a:srgbClr val="000000"/>
                </a:solidFill>
              </a:rPr>
              <a:t>ideology, specifically relating to class struggle, stages of historical development, need to radically reform society, inevitability of progress to communism, etc.</a:t>
            </a:r>
          </a:p>
          <a:p>
            <a:pPr lvl="0"/>
            <a:r>
              <a:rPr lang="en-US" sz="3200" dirty="0">
                <a:solidFill>
                  <a:srgbClr val="000000"/>
                </a:solidFill>
              </a:rPr>
              <a:t>Soviet and other communist countries’ economic and social policies, including collectivization, nationalization, rapid industrialization, economic planning, drastic expansion of educational opportunities, expanding social welfare, guaranteeing employment, etc</a:t>
            </a:r>
            <a:r>
              <a:rPr lang="en-US" sz="3200" dirty="0" smtClean="0">
                <a:solidFill>
                  <a:srgbClr val="000000"/>
                </a:solidFill>
              </a:rPr>
              <a:t>.</a:t>
            </a:r>
          </a:p>
          <a:p>
            <a:pPr marL="0" indent="0">
              <a:buNone/>
            </a:pPr>
            <a:r>
              <a:rPr lang="en-US" sz="2800" i="1" dirty="0" smtClean="0">
                <a:solidFill>
                  <a:srgbClr val="C00000"/>
                </a:solidFill>
              </a:rPr>
              <a:t>NOTE: To earn the point, these examples must be accurately and explicitly connected to the effects of </a:t>
            </a:r>
            <a:br>
              <a:rPr lang="en-US" sz="2800" i="1" dirty="0" smtClean="0">
                <a:solidFill>
                  <a:srgbClr val="C00000"/>
                </a:solidFill>
              </a:rPr>
            </a:br>
            <a:r>
              <a:rPr lang="en-US" sz="2800" i="1" dirty="0" smtClean="0">
                <a:solidFill>
                  <a:srgbClr val="C00000"/>
                </a:solidFill>
              </a:rPr>
              <a:t>communism on women’s rights, beyond a mere </a:t>
            </a:r>
            <a:r>
              <a:rPr lang="en-US" sz="2800" i="1" dirty="0" smtClean="0">
                <a:solidFill>
                  <a:srgbClr val="FF0000"/>
                </a:solidFill>
              </a:rPr>
              <a:t>mention.</a:t>
            </a:r>
            <a:endParaRPr lang="en-US" sz="2800" dirty="0">
              <a:solidFill>
                <a:srgbClr val="FF0000"/>
              </a:solidFill>
            </a:endParaRPr>
          </a:p>
          <a:p>
            <a:pPr lvl="0"/>
            <a:endParaRPr lang="en-US" sz="3200" dirty="0">
              <a:solidFill>
                <a:srgbClr val="000000"/>
              </a:solidFill>
            </a:endParaRPr>
          </a:p>
        </p:txBody>
      </p:sp>
    </p:spTree>
    <p:extLst>
      <p:ext uri="{BB962C8B-B14F-4D97-AF65-F5344CB8AC3E}">
        <p14:creationId xmlns:p14="http://schemas.microsoft.com/office/powerpoint/2010/main" val="3631996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2861"/>
          </a:xfrm>
        </p:spPr>
        <p:txBody>
          <a:bodyPr/>
          <a:lstStyle/>
          <a:p>
            <a:r>
              <a:rPr lang="en-US" sz="2800" dirty="0" smtClean="0"/>
              <a:t>Examples of possible events, developments, or processes for contextualization (p2)</a:t>
            </a:r>
            <a:endParaRPr lang="en-US" sz="2800" dirty="0"/>
          </a:p>
        </p:txBody>
      </p:sp>
      <p:sp>
        <p:nvSpPr>
          <p:cNvPr id="3" name="Content Placeholder 2"/>
          <p:cNvSpPr>
            <a:spLocks noGrp="1"/>
          </p:cNvSpPr>
          <p:nvPr>
            <p:ph idx="1"/>
          </p:nvPr>
        </p:nvSpPr>
        <p:spPr>
          <a:xfrm>
            <a:off x="549275" y="1119674"/>
            <a:ext cx="8042276" cy="5420858"/>
          </a:xfrm>
          <a:solidFill>
            <a:srgbClr val="FFFFFF"/>
          </a:solidFill>
        </p:spPr>
        <p:txBody>
          <a:bodyPr>
            <a:normAutofit fontScale="85000" lnSpcReduction="20000"/>
          </a:bodyPr>
          <a:lstStyle/>
          <a:p>
            <a:pPr lvl="0"/>
            <a:r>
              <a:rPr lang="en-US" sz="3200" dirty="0">
                <a:solidFill>
                  <a:srgbClr val="000000"/>
                </a:solidFill>
              </a:rPr>
              <a:t>Communist policies of suppressing dissent and projecting a vision of a unified society, specifically through the use of propaganda</a:t>
            </a:r>
            <a:r>
              <a:rPr lang="en-US" sz="3200" dirty="0" smtClean="0">
                <a:solidFill>
                  <a:srgbClr val="000000"/>
                </a:solidFill>
              </a:rPr>
              <a:t>.</a:t>
            </a:r>
          </a:p>
          <a:p>
            <a:r>
              <a:rPr lang="en-US" sz="3200" dirty="0">
                <a:solidFill>
                  <a:srgbClr val="000000"/>
                </a:solidFill>
              </a:rPr>
              <a:t>The Cold War, the establishment of communist governments in Eastern European countries, and the spread of Communist governments or communist movements in Asian, or Latin American countries, often in the context of proxy conflicts with the United States</a:t>
            </a:r>
            <a:r>
              <a:rPr lang="en-US" sz="3200" dirty="0" smtClean="0">
                <a:solidFill>
                  <a:srgbClr val="000000"/>
                </a:solidFill>
              </a:rPr>
              <a:t>.</a:t>
            </a:r>
          </a:p>
          <a:p>
            <a:pPr marL="0" indent="0">
              <a:buNone/>
            </a:pPr>
            <a:r>
              <a:rPr lang="en-US" sz="3200" i="1" dirty="0">
                <a:solidFill>
                  <a:srgbClr val="C00000"/>
                </a:solidFill>
              </a:rPr>
              <a:t>NOTE: To earn the point, these examples must be accurately and explicitly connected to the effects of </a:t>
            </a:r>
            <a:br>
              <a:rPr lang="en-US" sz="3200" i="1" dirty="0">
                <a:solidFill>
                  <a:srgbClr val="C00000"/>
                </a:solidFill>
              </a:rPr>
            </a:br>
            <a:r>
              <a:rPr lang="en-US" sz="3200" i="1" dirty="0">
                <a:solidFill>
                  <a:srgbClr val="C00000"/>
                </a:solidFill>
              </a:rPr>
              <a:t>communism on women’s rights, beyond a mere mention</a:t>
            </a:r>
            <a:r>
              <a:rPr lang="en-US" sz="3200" i="1" dirty="0" smtClean="0">
                <a:solidFill>
                  <a:srgbClr val="C00000"/>
                </a:solidFill>
              </a:rPr>
              <a:t>.</a:t>
            </a:r>
            <a:endParaRPr lang="en-US" sz="3200" dirty="0">
              <a:solidFill>
                <a:srgbClr val="C00000"/>
              </a:solidFill>
            </a:endParaRPr>
          </a:p>
        </p:txBody>
      </p:sp>
    </p:spTree>
    <p:extLst>
      <p:ext uri="{BB962C8B-B14F-4D97-AF65-F5344CB8AC3E}">
        <p14:creationId xmlns:p14="http://schemas.microsoft.com/office/powerpoint/2010/main" val="4003592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#1:  </a:t>
            </a:r>
            <a:r>
              <a:rPr lang="en-US" b="1" dirty="0" smtClean="0"/>
              <a:t>7</a:t>
            </a:r>
            <a:r>
              <a:rPr lang="en-US" dirty="0" smtClean="0"/>
              <a:t> </a:t>
            </a:r>
            <a:r>
              <a:rPr lang="en-US" b="1" dirty="0" smtClean="0"/>
              <a:t>Documents</a:t>
            </a:r>
            <a:r>
              <a:rPr lang="en-US" dirty="0" smtClean="0"/>
              <a:t> </a:t>
            </a:r>
            <a:endParaRPr lang="en-US" dirty="0"/>
          </a:p>
        </p:txBody>
      </p:sp>
      <p:sp>
        <p:nvSpPr>
          <p:cNvPr id="3" name="Content Placeholder 2"/>
          <p:cNvSpPr>
            <a:spLocks noGrp="1"/>
          </p:cNvSpPr>
          <p:nvPr>
            <p:ph idx="1"/>
          </p:nvPr>
        </p:nvSpPr>
        <p:spPr>
          <a:xfrm>
            <a:off x="549275" y="2046941"/>
            <a:ext cx="8042276" cy="3269130"/>
          </a:xfrm>
        </p:spPr>
        <p:txBody>
          <a:bodyPr>
            <a:normAutofit/>
          </a:bodyPr>
          <a:lstStyle/>
          <a:p>
            <a:pPr marL="0" indent="0" algn="ctr">
              <a:buNone/>
            </a:pPr>
            <a:r>
              <a:rPr lang="en-US" sz="4400" dirty="0" smtClean="0"/>
              <a:t>At least one document will be a visual (chart, graph, map, art, etc.).</a:t>
            </a:r>
            <a:endParaRPr lang="en-US" sz="4400" dirty="0"/>
          </a:p>
        </p:txBody>
      </p:sp>
    </p:spTree>
    <p:custDataLst>
      <p:tags r:id="rId1"/>
    </p:custDataLst>
    <p:extLst>
      <p:ext uri="{BB962C8B-B14F-4D97-AF65-F5344CB8AC3E}">
        <p14:creationId xmlns:p14="http://schemas.microsoft.com/office/powerpoint/2010/main" val="24857137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2861"/>
          </a:xfrm>
        </p:spPr>
        <p:txBody>
          <a:bodyPr/>
          <a:lstStyle/>
          <a:p>
            <a:r>
              <a:rPr lang="en-US" sz="2800" dirty="0" smtClean="0"/>
              <a:t>Examples of possible events, developments, or processes for contextualization (p3)</a:t>
            </a:r>
            <a:endParaRPr lang="en-US" sz="2800" dirty="0"/>
          </a:p>
        </p:txBody>
      </p:sp>
      <p:sp>
        <p:nvSpPr>
          <p:cNvPr id="3" name="Content Placeholder 2"/>
          <p:cNvSpPr>
            <a:spLocks noGrp="1"/>
          </p:cNvSpPr>
          <p:nvPr>
            <p:ph idx="1"/>
          </p:nvPr>
        </p:nvSpPr>
        <p:spPr>
          <a:xfrm>
            <a:off x="549275" y="1228910"/>
            <a:ext cx="8042276" cy="5175076"/>
          </a:xfrm>
          <a:solidFill>
            <a:srgbClr val="FFFFFF"/>
          </a:solidFill>
        </p:spPr>
        <p:txBody>
          <a:bodyPr>
            <a:normAutofit fontScale="85000" lnSpcReduction="10000"/>
          </a:bodyPr>
          <a:lstStyle/>
          <a:p>
            <a:pPr lvl="0"/>
            <a:r>
              <a:rPr lang="en-US" sz="3200" dirty="0">
                <a:solidFill>
                  <a:schemeClr val="tx1"/>
                </a:solidFill>
              </a:rPr>
              <a:t>The economic stagnation and decline experienced by most communist countries in the latter decades of the 20</a:t>
            </a:r>
            <a:r>
              <a:rPr lang="en-US" sz="3200" baseline="30000" dirty="0">
                <a:solidFill>
                  <a:schemeClr val="tx1"/>
                </a:solidFill>
              </a:rPr>
              <a:t>th</a:t>
            </a:r>
            <a:r>
              <a:rPr lang="en-US" sz="3200" dirty="0">
                <a:solidFill>
                  <a:schemeClr val="tx1"/>
                </a:solidFill>
              </a:rPr>
              <a:t> century (The events surrounding the fall of communism in the late 1980s, while chronologically later than the documents, can be used successfully to earn the contextualization point, provided they are explicitly connected to the topic of women’s rights.) </a:t>
            </a:r>
            <a:r>
              <a:rPr lang="en-US" sz="3200" dirty="0" smtClean="0">
                <a:solidFill>
                  <a:schemeClr val="tx1"/>
                </a:solidFill>
              </a:rPr>
              <a:t> </a:t>
            </a:r>
          </a:p>
          <a:p>
            <a:pPr marL="0" indent="0">
              <a:buNone/>
            </a:pPr>
            <a:r>
              <a:rPr lang="en-US" sz="3200" i="1" dirty="0">
                <a:solidFill>
                  <a:srgbClr val="C00000"/>
                </a:solidFill>
              </a:rPr>
              <a:t>NOTE: To earn the point, these examples must be accurately and </a:t>
            </a:r>
            <a:r>
              <a:rPr lang="en-US" sz="3200" i="1" dirty="0" smtClean="0">
                <a:solidFill>
                  <a:srgbClr val="C00000"/>
                </a:solidFill>
              </a:rPr>
              <a:t>explicitly connected </a:t>
            </a:r>
            <a:r>
              <a:rPr lang="en-US" sz="3200" i="1" dirty="0">
                <a:solidFill>
                  <a:srgbClr val="C00000"/>
                </a:solidFill>
              </a:rPr>
              <a:t>to the effects of </a:t>
            </a:r>
            <a:r>
              <a:rPr lang="en-US" sz="3200" i="1" dirty="0" smtClean="0">
                <a:solidFill>
                  <a:srgbClr val="C00000"/>
                </a:solidFill>
              </a:rPr>
              <a:t>communism </a:t>
            </a:r>
            <a:r>
              <a:rPr lang="en-US" sz="3200" i="1" dirty="0">
                <a:solidFill>
                  <a:srgbClr val="C00000"/>
                </a:solidFill>
              </a:rPr>
              <a:t>on women’s rights, beyond a mere mention.</a:t>
            </a:r>
            <a:endParaRPr lang="en-US" sz="3200" dirty="0">
              <a:solidFill>
                <a:srgbClr val="C00000"/>
              </a:solidFill>
            </a:endParaRPr>
          </a:p>
          <a:p>
            <a:pPr marL="0" lvl="0" indent="0">
              <a:buNone/>
            </a:pPr>
            <a:endParaRPr lang="en-US" sz="3200" dirty="0">
              <a:solidFill>
                <a:srgbClr val="000000"/>
              </a:solidFill>
            </a:endParaRPr>
          </a:p>
        </p:txBody>
      </p:sp>
    </p:spTree>
    <p:extLst>
      <p:ext uri="{BB962C8B-B14F-4D97-AF65-F5344CB8AC3E}">
        <p14:creationId xmlns:p14="http://schemas.microsoft.com/office/powerpoint/2010/main" val="4210072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832" y="107576"/>
            <a:ext cx="8753114" cy="725352"/>
          </a:xfrm>
        </p:spPr>
        <p:txBody>
          <a:bodyPr/>
          <a:lstStyle/>
          <a:p>
            <a:r>
              <a:rPr lang="en-US" sz="3200" dirty="0" smtClean="0"/>
              <a:t>Contextualization “Big C” Example 1 in Intro</a:t>
            </a:r>
            <a:endParaRPr lang="en-US" sz="3200" dirty="0"/>
          </a:p>
        </p:txBody>
      </p:sp>
      <p:sp>
        <p:nvSpPr>
          <p:cNvPr id="5" name="Content Placeholder 4"/>
          <p:cNvSpPr>
            <a:spLocks noGrp="1"/>
          </p:cNvSpPr>
          <p:nvPr>
            <p:ph idx="1"/>
          </p:nvPr>
        </p:nvSpPr>
        <p:spPr>
          <a:xfrm>
            <a:off x="682769" y="928510"/>
            <a:ext cx="7851859" cy="5079493"/>
          </a:xfrm>
          <a:solidFill>
            <a:schemeClr val="bg1"/>
          </a:solidFill>
          <a:ln>
            <a:solidFill>
              <a:srgbClr val="000000"/>
            </a:solidFill>
          </a:ln>
        </p:spPr>
        <p:txBody>
          <a:bodyPr>
            <a:noAutofit/>
          </a:bodyPr>
          <a:lstStyle/>
          <a:p>
            <a:pPr marL="0" indent="0">
              <a:spcBef>
                <a:spcPts val="1400"/>
              </a:spcBef>
              <a:buNone/>
            </a:pPr>
            <a:r>
              <a:rPr lang="en-US" sz="3600" i="1" dirty="0" smtClean="0">
                <a:solidFill>
                  <a:srgbClr val="000000"/>
                </a:solidFill>
              </a:rPr>
              <a:t>	“Women’s rights have been a struggle that many females tried to achieve ever since the early beginnings of industrialization.  The unfair divide industrialization caused led to a mass usage of Enlightenment or socialist ideals which in some ways supported women’s rights. THESIS …………….”</a:t>
            </a:r>
            <a:endParaRPr lang="en-US" sz="3600" i="1" dirty="0">
              <a:solidFill>
                <a:srgbClr val="000000"/>
              </a:solidFill>
            </a:endParaRPr>
          </a:p>
        </p:txBody>
      </p:sp>
    </p:spTree>
    <p:extLst>
      <p:ext uri="{BB962C8B-B14F-4D97-AF65-F5344CB8AC3E}">
        <p14:creationId xmlns:p14="http://schemas.microsoft.com/office/powerpoint/2010/main" val="25830852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832" y="107576"/>
            <a:ext cx="8753114" cy="725352"/>
          </a:xfrm>
        </p:spPr>
        <p:txBody>
          <a:bodyPr/>
          <a:lstStyle/>
          <a:p>
            <a:r>
              <a:rPr lang="en-US" sz="3200" dirty="0" smtClean="0"/>
              <a:t>Contextualization “Big C” Example 2</a:t>
            </a:r>
            <a:endParaRPr lang="en-US" sz="3200" dirty="0"/>
          </a:p>
        </p:txBody>
      </p:sp>
      <p:sp>
        <p:nvSpPr>
          <p:cNvPr id="5" name="Content Placeholder 4"/>
          <p:cNvSpPr>
            <a:spLocks noGrp="1"/>
          </p:cNvSpPr>
          <p:nvPr>
            <p:ph idx="1"/>
          </p:nvPr>
        </p:nvSpPr>
        <p:spPr>
          <a:xfrm>
            <a:off x="682769" y="928510"/>
            <a:ext cx="7851859" cy="4314839"/>
          </a:xfrm>
          <a:solidFill>
            <a:schemeClr val="bg1"/>
          </a:solidFill>
          <a:ln>
            <a:solidFill>
              <a:srgbClr val="000000"/>
            </a:solidFill>
          </a:ln>
        </p:spPr>
        <p:txBody>
          <a:bodyPr>
            <a:noAutofit/>
          </a:bodyPr>
          <a:lstStyle/>
          <a:p>
            <a:pPr marL="0" indent="0">
              <a:spcBef>
                <a:spcPts val="1400"/>
              </a:spcBef>
              <a:buNone/>
            </a:pPr>
            <a:r>
              <a:rPr lang="en-US" sz="4000" i="1" dirty="0" smtClean="0">
                <a:solidFill>
                  <a:srgbClr val="000000"/>
                </a:solidFill>
              </a:rPr>
              <a:t>“While women struggled for freedom throughout the western world, communist revolutions were radically equalizing for females, helping the suffragettes everywhere.”</a:t>
            </a:r>
          </a:p>
        </p:txBody>
      </p:sp>
    </p:spTree>
    <p:extLst>
      <p:ext uri="{BB962C8B-B14F-4D97-AF65-F5344CB8AC3E}">
        <p14:creationId xmlns:p14="http://schemas.microsoft.com/office/powerpoint/2010/main" val="4259935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894" y="107576"/>
            <a:ext cx="8884058" cy="643424"/>
          </a:xfrm>
        </p:spPr>
        <p:txBody>
          <a:bodyPr/>
          <a:lstStyle/>
          <a:p>
            <a:r>
              <a:rPr lang="en-US" sz="3400" dirty="0" smtClean="0"/>
              <a:t>Contextualization “Big C”: Non-Example</a:t>
            </a:r>
            <a:endParaRPr lang="en-US" sz="3400" dirty="0"/>
          </a:p>
        </p:txBody>
      </p:sp>
      <p:sp>
        <p:nvSpPr>
          <p:cNvPr id="5" name="Content Placeholder 4"/>
          <p:cNvSpPr>
            <a:spLocks noGrp="1"/>
          </p:cNvSpPr>
          <p:nvPr>
            <p:ph idx="1"/>
          </p:nvPr>
        </p:nvSpPr>
        <p:spPr>
          <a:xfrm>
            <a:off x="355040" y="914855"/>
            <a:ext cx="8452695" cy="4847368"/>
          </a:xfrm>
          <a:noFill/>
          <a:ln>
            <a:solidFill>
              <a:srgbClr val="000000"/>
            </a:solidFill>
          </a:ln>
        </p:spPr>
        <p:txBody>
          <a:bodyPr>
            <a:noAutofit/>
          </a:bodyPr>
          <a:lstStyle/>
          <a:p>
            <a:pPr marL="0" indent="0">
              <a:buNone/>
            </a:pPr>
            <a:r>
              <a:rPr lang="en-US" sz="3200" i="1" dirty="0">
                <a:solidFill>
                  <a:srgbClr val="000000"/>
                </a:solidFill>
              </a:rPr>
              <a:t> </a:t>
            </a:r>
            <a:r>
              <a:rPr lang="en-US" sz="3200" i="1" dirty="0" smtClean="0">
                <a:solidFill>
                  <a:srgbClr val="000000"/>
                </a:solidFill>
              </a:rPr>
              <a:t>    “In the 20</a:t>
            </a:r>
            <a:r>
              <a:rPr lang="en-US" sz="3200" i="1" baseline="30000" dirty="0" smtClean="0">
                <a:solidFill>
                  <a:srgbClr val="000000"/>
                </a:solidFill>
              </a:rPr>
              <a:t>th</a:t>
            </a:r>
            <a:r>
              <a:rPr lang="en-US" sz="3200" i="1" dirty="0" smtClean="0">
                <a:solidFill>
                  <a:srgbClr val="000000"/>
                </a:solidFill>
              </a:rPr>
              <a:t> century, the two world wars gripped the world with bloodshed and fear.  Between the wars, the Great Depression saw the world experience the greatest economic collapse in history.  These events led many to look to socialism and communist movements as a way to create a better world.”</a:t>
            </a:r>
            <a:r>
              <a:rPr lang="en-US" sz="3200" dirty="0" smtClean="0">
                <a:solidFill>
                  <a:srgbClr val="000000"/>
                </a:solidFill>
              </a:rPr>
              <a:t> </a:t>
            </a:r>
          </a:p>
          <a:p>
            <a:pPr marL="0" indent="0">
              <a:buNone/>
            </a:pPr>
            <a:r>
              <a:rPr lang="en-US" sz="3000" dirty="0" smtClean="0">
                <a:solidFill>
                  <a:srgbClr val="C00000"/>
                </a:solidFill>
              </a:rPr>
              <a:t>CONTEXT NOT IMMEDIATELY CONNECTED TO WOMEN’S RIGHTS</a:t>
            </a:r>
            <a:endParaRPr lang="en-US" sz="3000" dirty="0">
              <a:solidFill>
                <a:srgbClr val="C00000"/>
              </a:solidFill>
            </a:endParaRPr>
          </a:p>
        </p:txBody>
      </p:sp>
    </p:spTree>
    <p:extLst>
      <p:ext uri="{BB962C8B-B14F-4D97-AF65-F5344CB8AC3E}">
        <p14:creationId xmlns:p14="http://schemas.microsoft.com/office/powerpoint/2010/main" val="1625311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894" y="107576"/>
            <a:ext cx="8884058" cy="643424"/>
          </a:xfrm>
        </p:spPr>
        <p:txBody>
          <a:bodyPr/>
          <a:lstStyle/>
          <a:p>
            <a:r>
              <a:rPr lang="en-US" sz="3200" dirty="0" smtClean="0"/>
              <a:t>Contextualization “Big C” Non-Example (2)</a:t>
            </a:r>
            <a:endParaRPr lang="en-US" sz="3200" dirty="0"/>
          </a:p>
        </p:txBody>
      </p:sp>
      <p:sp>
        <p:nvSpPr>
          <p:cNvPr id="5" name="Content Placeholder 4"/>
          <p:cNvSpPr>
            <a:spLocks noGrp="1"/>
          </p:cNvSpPr>
          <p:nvPr>
            <p:ph idx="1"/>
          </p:nvPr>
        </p:nvSpPr>
        <p:spPr>
          <a:xfrm>
            <a:off x="696426" y="914854"/>
            <a:ext cx="7674337" cy="4833713"/>
          </a:xfrm>
          <a:noFill/>
          <a:ln>
            <a:solidFill>
              <a:srgbClr val="000000"/>
            </a:solidFill>
          </a:ln>
        </p:spPr>
        <p:txBody>
          <a:bodyPr>
            <a:noAutofit/>
          </a:bodyPr>
          <a:lstStyle/>
          <a:p>
            <a:pPr marL="0" indent="0">
              <a:buNone/>
            </a:pPr>
            <a:r>
              <a:rPr lang="en-US" sz="4000" i="1" dirty="0">
                <a:solidFill>
                  <a:srgbClr val="000000"/>
                </a:solidFill>
              </a:rPr>
              <a:t> </a:t>
            </a:r>
            <a:r>
              <a:rPr lang="en-US" sz="4000" i="1" dirty="0" smtClean="0">
                <a:solidFill>
                  <a:srgbClr val="000000"/>
                </a:solidFill>
              </a:rPr>
              <a:t>    “During the 20</a:t>
            </a:r>
            <a:r>
              <a:rPr lang="en-US" sz="4000" i="1" baseline="30000" dirty="0" smtClean="0">
                <a:solidFill>
                  <a:srgbClr val="000000"/>
                </a:solidFill>
              </a:rPr>
              <a:t>th</a:t>
            </a:r>
            <a:r>
              <a:rPr lang="en-US" sz="4000" i="1" dirty="0" smtClean="0">
                <a:solidFill>
                  <a:srgbClr val="000000"/>
                </a:solidFill>
              </a:rPr>
              <a:t> century, communism was becoming widespread. Because of Marxist ideas, communist movements affected women’s struggle for rights.”</a:t>
            </a:r>
            <a:endParaRPr lang="en-US" sz="4000" dirty="0" smtClean="0">
              <a:solidFill>
                <a:srgbClr val="000000"/>
              </a:solidFill>
            </a:endParaRPr>
          </a:p>
          <a:p>
            <a:pPr marL="0" indent="0">
              <a:buNone/>
            </a:pPr>
            <a:r>
              <a:rPr lang="en-US" sz="4000" dirty="0" smtClean="0">
                <a:solidFill>
                  <a:srgbClr val="C00000"/>
                </a:solidFill>
              </a:rPr>
              <a:t>NOT SPECIFIC</a:t>
            </a:r>
            <a:endParaRPr lang="en-US" sz="4000" dirty="0">
              <a:solidFill>
                <a:srgbClr val="C00000"/>
              </a:solidFill>
            </a:endParaRPr>
          </a:p>
        </p:txBody>
      </p:sp>
    </p:spTree>
    <p:extLst>
      <p:ext uri="{BB962C8B-B14F-4D97-AF65-F5344CB8AC3E}">
        <p14:creationId xmlns:p14="http://schemas.microsoft.com/office/powerpoint/2010/main" val="24015784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54" y="175767"/>
            <a:ext cx="8725313" cy="684306"/>
          </a:xfrm>
        </p:spPr>
        <p:txBody>
          <a:bodyPr/>
          <a:lstStyle/>
          <a:p>
            <a:r>
              <a:rPr lang="en-US" dirty="0" smtClean="0"/>
              <a:t>C. Evidence</a:t>
            </a:r>
            <a:r>
              <a:rPr lang="en-US" dirty="0"/>
              <a:t> </a:t>
            </a:r>
            <a:r>
              <a:rPr lang="en-US" dirty="0" smtClean="0"/>
              <a:t>Beyond the Docs</a:t>
            </a:r>
            <a:endParaRPr lang="en-US" dirty="0"/>
          </a:p>
        </p:txBody>
      </p:sp>
      <p:sp>
        <p:nvSpPr>
          <p:cNvPr id="3" name="Content Placeholder 2"/>
          <p:cNvSpPr>
            <a:spLocks noGrp="1"/>
          </p:cNvSpPr>
          <p:nvPr>
            <p:ph idx="1"/>
          </p:nvPr>
        </p:nvSpPr>
        <p:spPr>
          <a:xfrm>
            <a:off x="549275" y="2608020"/>
            <a:ext cx="8042276" cy="3741980"/>
          </a:xfrm>
        </p:spPr>
        <p:txBody>
          <a:bodyPr>
            <a:normAutofit lnSpcReduction="10000"/>
          </a:bodyPr>
          <a:lstStyle/>
          <a:p>
            <a:r>
              <a:rPr lang="en-US" sz="2800" dirty="0" smtClean="0">
                <a:solidFill>
                  <a:srgbClr val="000000"/>
                </a:solidFill>
              </a:rPr>
              <a:t>Provides an additional example or evidence of an effect of communism on women’s rights.</a:t>
            </a:r>
          </a:p>
          <a:p>
            <a:r>
              <a:rPr lang="en-US" sz="2800" dirty="0" smtClean="0">
                <a:solidFill>
                  <a:srgbClr val="000000"/>
                </a:solidFill>
              </a:rPr>
              <a:t>Must be explained in a way that further supports or extends the argument.</a:t>
            </a:r>
          </a:p>
          <a:p>
            <a:r>
              <a:rPr lang="en-US" sz="2800" dirty="0" smtClean="0">
                <a:solidFill>
                  <a:srgbClr val="000000"/>
                </a:solidFill>
              </a:rPr>
              <a:t>Simply mentioning a fact that occurred simultaneously to the topic, without explaining the connection, is not enough.</a:t>
            </a:r>
            <a:endParaRPr lang="en-US" sz="2800" dirty="0">
              <a:solidFill>
                <a:srgbClr val="000000"/>
              </a:solidFill>
            </a:endParaRPr>
          </a:p>
        </p:txBody>
      </p:sp>
      <p:pic>
        <p:nvPicPr>
          <p:cNvPr id="5" name="Picture 4" descr="Screen shot 2016-06-03 at 10.18.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54" y="941264"/>
            <a:ext cx="8876967" cy="1522827"/>
          </a:xfrm>
          <a:prstGeom prst="rect">
            <a:avLst/>
          </a:prstGeom>
          <a:ln>
            <a:solidFill>
              <a:srgbClr val="000000"/>
            </a:solidFill>
          </a:ln>
        </p:spPr>
      </p:pic>
    </p:spTree>
    <p:extLst>
      <p:ext uri="{BB962C8B-B14F-4D97-AF65-F5344CB8AC3E}">
        <p14:creationId xmlns:p14="http://schemas.microsoft.com/office/powerpoint/2010/main" val="8001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486" y="107576"/>
            <a:ext cx="8684837" cy="684388"/>
          </a:xfrm>
        </p:spPr>
        <p:txBody>
          <a:bodyPr/>
          <a:lstStyle/>
          <a:p>
            <a:r>
              <a:rPr lang="en-US" sz="3000" dirty="0" smtClean="0"/>
              <a:t>Evidence Beyond the Docs: Positive Example 1</a:t>
            </a:r>
            <a:endParaRPr lang="en-US" sz="3000" dirty="0"/>
          </a:p>
        </p:txBody>
      </p:sp>
      <p:sp>
        <p:nvSpPr>
          <p:cNvPr id="5" name="Content Placeholder 4"/>
          <p:cNvSpPr>
            <a:spLocks noGrp="1"/>
          </p:cNvSpPr>
          <p:nvPr>
            <p:ph idx="1"/>
          </p:nvPr>
        </p:nvSpPr>
        <p:spPr>
          <a:xfrm>
            <a:off x="549275" y="1051401"/>
            <a:ext cx="8042276" cy="3126893"/>
          </a:xfrm>
          <a:ln>
            <a:solidFill>
              <a:srgbClr val="000000"/>
            </a:solidFill>
          </a:ln>
        </p:spPr>
        <p:txBody>
          <a:bodyPr>
            <a:normAutofit/>
          </a:bodyPr>
          <a:lstStyle/>
          <a:p>
            <a:pPr marL="0" indent="0">
              <a:buNone/>
            </a:pPr>
            <a:r>
              <a:rPr lang="en-US" sz="3600" i="1" dirty="0" smtClean="0">
                <a:solidFill>
                  <a:srgbClr val="000000"/>
                </a:solidFill>
              </a:rPr>
              <a:t>“An example of communist inspiration to their women was the putting of the first woman in space by the USSR, which must have inspired women nationwide.”</a:t>
            </a:r>
            <a:endParaRPr lang="en-US" sz="3600" dirty="0" smtClean="0">
              <a:solidFill>
                <a:srgbClr val="000000"/>
              </a:solidFill>
            </a:endParaRPr>
          </a:p>
        </p:txBody>
      </p:sp>
    </p:spTree>
    <p:extLst>
      <p:ext uri="{BB962C8B-B14F-4D97-AF65-F5344CB8AC3E}">
        <p14:creationId xmlns:p14="http://schemas.microsoft.com/office/powerpoint/2010/main" val="40921035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486" y="107576"/>
            <a:ext cx="8684837" cy="684388"/>
          </a:xfrm>
        </p:spPr>
        <p:txBody>
          <a:bodyPr/>
          <a:lstStyle/>
          <a:p>
            <a:r>
              <a:rPr lang="en-US" sz="3000" dirty="0" smtClean="0"/>
              <a:t>Evidence Beyond the Docs: Positive Example 2</a:t>
            </a:r>
            <a:endParaRPr lang="en-US" sz="3000" dirty="0"/>
          </a:p>
        </p:txBody>
      </p:sp>
      <p:sp>
        <p:nvSpPr>
          <p:cNvPr id="5" name="Content Placeholder 4"/>
          <p:cNvSpPr>
            <a:spLocks noGrp="1"/>
          </p:cNvSpPr>
          <p:nvPr>
            <p:ph idx="1"/>
          </p:nvPr>
        </p:nvSpPr>
        <p:spPr>
          <a:xfrm>
            <a:off x="549275" y="1051401"/>
            <a:ext cx="8042276" cy="4110021"/>
          </a:xfrm>
          <a:ln>
            <a:solidFill>
              <a:srgbClr val="000000"/>
            </a:solidFill>
          </a:ln>
        </p:spPr>
        <p:txBody>
          <a:bodyPr>
            <a:normAutofit/>
          </a:bodyPr>
          <a:lstStyle/>
          <a:p>
            <a:pPr marL="0" indent="0">
              <a:buNone/>
            </a:pPr>
            <a:r>
              <a:rPr lang="en-US" sz="3600" i="1" dirty="0" smtClean="0">
                <a:solidFill>
                  <a:srgbClr val="000000"/>
                </a:solidFill>
              </a:rPr>
              <a:t>“The documents don’t address how radically different the communist lifestyle is such as how the CCP promotes marrying late and planning families which differs from the Confucian emphasis on families.” </a:t>
            </a:r>
            <a:r>
              <a:rPr lang="en-US" sz="3600" dirty="0" smtClean="0">
                <a:solidFill>
                  <a:srgbClr val="000000"/>
                </a:solidFill>
              </a:rPr>
              <a:t> </a:t>
            </a:r>
          </a:p>
        </p:txBody>
      </p:sp>
    </p:spTree>
    <p:extLst>
      <p:ext uri="{BB962C8B-B14F-4D97-AF65-F5344CB8AC3E}">
        <p14:creationId xmlns:p14="http://schemas.microsoft.com/office/powerpoint/2010/main" val="4145292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486" y="107576"/>
            <a:ext cx="8684837" cy="684388"/>
          </a:xfrm>
        </p:spPr>
        <p:txBody>
          <a:bodyPr/>
          <a:lstStyle/>
          <a:p>
            <a:r>
              <a:rPr lang="en-US" sz="3000" dirty="0" smtClean="0"/>
              <a:t>Evidence Beyond the Docs: Positive Example 3</a:t>
            </a:r>
            <a:endParaRPr lang="en-US" sz="3000" dirty="0"/>
          </a:p>
        </p:txBody>
      </p:sp>
      <p:sp>
        <p:nvSpPr>
          <p:cNvPr id="5" name="Content Placeholder 4"/>
          <p:cNvSpPr>
            <a:spLocks noGrp="1"/>
          </p:cNvSpPr>
          <p:nvPr>
            <p:ph idx="1"/>
          </p:nvPr>
        </p:nvSpPr>
        <p:spPr>
          <a:xfrm>
            <a:off x="549275" y="1051401"/>
            <a:ext cx="8042276" cy="5161421"/>
          </a:xfrm>
          <a:ln>
            <a:solidFill>
              <a:srgbClr val="000000"/>
            </a:solidFill>
          </a:ln>
        </p:spPr>
        <p:txBody>
          <a:bodyPr>
            <a:normAutofit/>
          </a:bodyPr>
          <a:lstStyle/>
          <a:p>
            <a:pPr marL="0" indent="0">
              <a:buNone/>
            </a:pPr>
            <a:r>
              <a:rPr lang="en-US" sz="3600" i="1" dirty="0" smtClean="0">
                <a:solidFill>
                  <a:srgbClr val="000000"/>
                </a:solidFill>
              </a:rPr>
              <a:t>“One piece of historical evidence that further helps this topic is that Mao Zedong, a communist leader in China, made a speech directly stating that ‘Women hold up half the sky,’ and made various laws according to that statement to make women more equal to men.”</a:t>
            </a:r>
            <a:endParaRPr lang="en-US" sz="3600" dirty="0" smtClean="0">
              <a:solidFill>
                <a:srgbClr val="000000"/>
              </a:solidFill>
            </a:endParaRPr>
          </a:p>
        </p:txBody>
      </p:sp>
    </p:spTree>
    <p:extLst>
      <p:ext uri="{BB962C8B-B14F-4D97-AF65-F5344CB8AC3E}">
        <p14:creationId xmlns:p14="http://schemas.microsoft.com/office/powerpoint/2010/main" val="26217324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486" y="216813"/>
            <a:ext cx="8684837" cy="684388"/>
          </a:xfrm>
        </p:spPr>
        <p:txBody>
          <a:bodyPr/>
          <a:lstStyle/>
          <a:p>
            <a:r>
              <a:rPr lang="en-US" sz="3600" dirty="0" smtClean="0"/>
              <a:t>Additional Evidence: Non-Example</a:t>
            </a:r>
            <a:endParaRPr lang="en-US" sz="3600" dirty="0"/>
          </a:p>
        </p:txBody>
      </p:sp>
      <p:sp>
        <p:nvSpPr>
          <p:cNvPr id="5" name="Content Placeholder 4"/>
          <p:cNvSpPr>
            <a:spLocks noGrp="1"/>
          </p:cNvSpPr>
          <p:nvPr>
            <p:ph idx="1"/>
          </p:nvPr>
        </p:nvSpPr>
        <p:spPr>
          <a:xfrm>
            <a:off x="549275" y="1051400"/>
            <a:ext cx="8042276" cy="4929295"/>
          </a:xfrm>
          <a:ln>
            <a:solidFill>
              <a:srgbClr val="000000"/>
            </a:solidFill>
          </a:ln>
        </p:spPr>
        <p:txBody>
          <a:bodyPr>
            <a:normAutofit/>
          </a:bodyPr>
          <a:lstStyle/>
          <a:p>
            <a:pPr marL="0" indent="0">
              <a:buNone/>
            </a:pPr>
            <a:r>
              <a:rPr lang="en-US" sz="3600" i="1" dirty="0" smtClean="0">
                <a:solidFill>
                  <a:srgbClr val="000000"/>
                </a:solidFill>
              </a:rPr>
              <a:t>“The Chinese communist government also created propaganda posters to persuade women to become nurses.”</a:t>
            </a:r>
          </a:p>
          <a:p>
            <a:pPr marL="0" indent="0">
              <a:buNone/>
            </a:pPr>
            <a:r>
              <a:rPr lang="en-US" sz="3600" dirty="0" smtClean="0">
                <a:solidFill>
                  <a:srgbClr val="000000"/>
                </a:solidFill>
              </a:rPr>
              <a:t>Document 5 already established that communism brought new job opportunities for women. </a:t>
            </a:r>
            <a:r>
              <a:rPr lang="en-US" sz="3600" dirty="0">
                <a:solidFill>
                  <a:srgbClr val="000000"/>
                </a:solidFill>
              </a:rPr>
              <a:t>A</a:t>
            </a:r>
            <a:r>
              <a:rPr lang="en-US" sz="3600" dirty="0" smtClean="0">
                <a:solidFill>
                  <a:srgbClr val="000000"/>
                </a:solidFill>
              </a:rPr>
              <a:t>nother iteration of something already in the documents is not acceptable.</a:t>
            </a:r>
          </a:p>
        </p:txBody>
      </p:sp>
    </p:spTree>
    <p:extLst>
      <p:ext uri="{BB962C8B-B14F-4D97-AF65-F5344CB8AC3E}">
        <p14:creationId xmlns:p14="http://schemas.microsoft.com/office/powerpoint/2010/main" val="15518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dirty="0" smtClean="0"/>
              <a:t>Shift #2:  </a:t>
            </a:r>
            <a:r>
              <a:rPr lang="en-US" b="1" dirty="0" smtClean="0"/>
              <a:t>Additional Evidence </a:t>
            </a:r>
            <a:endParaRPr lang="en-US" dirty="0"/>
          </a:p>
        </p:txBody>
      </p:sp>
      <p:sp>
        <p:nvSpPr>
          <p:cNvPr id="3" name="Content Placeholder 2"/>
          <p:cNvSpPr>
            <a:spLocks noGrp="1"/>
          </p:cNvSpPr>
          <p:nvPr>
            <p:ph idx="1"/>
          </p:nvPr>
        </p:nvSpPr>
        <p:spPr>
          <a:xfrm>
            <a:off x="549275" y="2046941"/>
            <a:ext cx="8042276" cy="3269130"/>
          </a:xfrm>
        </p:spPr>
        <p:txBody>
          <a:bodyPr>
            <a:normAutofit lnSpcReduction="10000"/>
          </a:bodyPr>
          <a:lstStyle/>
          <a:p>
            <a:pPr marL="0" indent="0" algn="ctr">
              <a:buNone/>
            </a:pPr>
            <a:r>
              <a:rPr lang="en-US" sz="4400" dirty="0"/>
              <a:t>T</a:t>
            </a:r>
            <a:r>
              <a:rPr lang="en-US" sz="4400" dirty="0" smtClean="0"/>
              <a:t>eaching </a:t>
            </a:r>
            <a:r>
              <a:rPr lang="en-US" sz="4400" dirty="0"/>
              <a:t>the content </a:t>
            </a:r>
            <a:r>
              <a:rPr lang="en-US" sz="4400" dirty="0" smtClean="0"/>
              <a:t>in </a:t>
            </a:r>
            <a:r>
              <a:rPr lang="en-US" sz="4400" dirty="0"/>
              <a:t>the </a:t>
            </a:r>
            <a:r>
              <a:rPr lang="en-US" sz="4400" dirty="0" smtClean="0"/>
              <a:t>Curriculum Framework will </a:t>
            </a:r>
            <a:r>
              <a:rPr lang="en-US" sz="4400" dirty="0"/>
              <a:t>provide students with </a:t>
            </a:r>
            <a:r>
              <a:rPr lang="en-US" sz="4400" dirty="0" smtClean="0"/>
              <a:t>the </a:t>
            </a:r>
            <a:r>
              <a:rPr lang="en-US" sz="4400" dirty="0"/>
              <a:t>knowledge to </a:t>
            </a:r>
            <a:r>
              <a:rPr lang="en-US" sz="4400" dirty="0" smtClean="0"/>
              <a:t>earn </a:t>
            </a:r>
            <a:r>
              <a:rPr lang="en-US" sz="4400" dirty="0"/>
              <a:t>the additional evidence point.</a:t>
            </a:r>
          </a:p>
        </p:txBody>
      </p:sp>
    </p:spTree>
    <p:custDataLst>
      <p:tags r:id="rId1"/>
    </p:custDataLst>
    <p:extLst>
      <p:ext uri="{BB962C8B-B14F-4D97-AF65-F5344CB8AC3E}">
        <p14:creationId xmlns:p14="http://schemas.microsoft.com/office/powerpoint/2010/main" val="816916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698043"/>
          </a:xfrm>
        </p:spPr>
        <p:txBody>
          <a:bodyPr/>
          <a:lstStyle/>
          <a:p>
            <a:r>
              <a:rPr lang="en-US" sz="4000" dirty="0" smtClean="0"/>
              <a:t>D. Synthesis: 1 point, 3 ways to earn</a:t>
            </a:r>
            <a:endParaRPr lang="en-US" sz="4000" dirty="0"/>
          </a:p>
        </p:txBody>
      </p:sp>
      <p:sp>
        <p:nvSpPr>
          <p:cNvPr id="3" name="Content Placeholder 2"/>
          <p:cNvSpPr>
            <a:spLocks noGrp="1"/>
          </p:cNvSpPr>
          <p:nvPr>
            <p:ph idx="1"/>
          </p:nvPr>
        </p:nvSpPr>
        <p:spPr>
          <a:xfrm>
            <a:off x="177520" y="4363450"/>
            <a:ext cx="8794081" cy="2204391"/>
          </a:xfrm>
          <a:solidFill>
            <a:srgbClr val="FFFFFF"/>
          </a:solidFill>
        </p:spPr>
        <p:txBody>
          <a:bodyPr>
            <a:normAutofit lnSpcReduction="10000"/>
          </a:bodyPr>
          <a:lstStyle/>
          <a:p>
            <a:r>
              <a:rPr lang="en-US" dirty="0" smtClean="0">
                <a:solidFill>
                  <a:srgbClr val="000000"/>
                </a:solidFill>
              </a:rPr>
              <a:t>Must </a:t>
            </a:r>
            <a:r>
              <a:rPr lang="en-US" b="1" dirty="0" smtClean="0">
                <a:solidFill>
                  <a:srgbClr val="000000"/>
                </a:solidFill>
              </a:rPr>
              <a:t>EXTEND THE ARGUMENT</a:t>
            </a:r>
            <a:r>
              <a:rPr lang="en-US" dirty="0" smtClean="0">
                <a:solidFill>
                  <a:srgbClr val="000000"/>
                </a:solidFill>
              </a:rPr>
              <a:t> by considering another:</a:t>
            </a:r>
          </a:p>
          <a:p>
            <a:pPr lvl="2"/>
            <a:r>
              <a:rPr lang="en-US" sz="2400" dirty="0" smtClean="0">
                <a:solidFill>
                  <a:srgbClr val="000000"/>
                </a:solidFill>
              </a:rPr>
              <a:t>Geographic area, historical era, situation, theme or discipline</a:t>
            </a:r>
          </a:p>
          <a:p>
            <a:r>
              <a:rPr lang="en-US" dirty="0" smtClean="0">
                <a:solidFill>
                  <a:srgbClr val="000000"/>
                </a:solidFill>
              </a:rPr>
              <a:t>Connection must be relevant, plausible, and </a:t>
            </a:r>
            <a:r>
              <a:rPr lang="en-US" b="1" dirty="0" smtClean="0">
                <a:solidFill>
                  <a:srgbClr val="000000"/>
                </a:solidFill>
              </a:rPr>
              <a:t>explained beyond a mere mention</a:t>
            </a:r>
            <a:r>
              <a:rPr lang="en-US" dirty="0" smtClean="0">
                <a:solidFill>
                  <a:srgbClr val="000000"/>
                </a:solidFill>
              </a:rPr>
              <a:t>.</a:t>
            </a:r>
            <a:endParaRPr lang="en-US" dirty="0">
              <a:solidFill>
                <a:srgbClr val="000000"/>
              </a:solidFill>
            </a:endParaRPr>
          </a:p>
        </p:txBody>
      </p:sp>
      <p:pic>
        <p:nvPicPr>
          <p:cNvPr id="5" name="Picture 4" descr="Screen shot 2016-06-01 at 6.4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06" y="934450"/>
            <a:ext cx="8267700" cy="3429000"/>
          </a:xfrm>
          <a:prstGeom prst="rect">
            <a:avLst/>
          </a:prstGeom>
          <a:ln>
            <a:solidFill>
              <a:schemeClr val="tx1"/>
            </a:solidFill>
          </a:ln>
        </p:spPr>
      </p:pic>
    </p:spTree>
    <p:extLst>
      <p:ext uri="{BB962C8B-B14F-4D97-AF65-F5344CB8AC3E}">
        <p14:creationId xmlns:p14="http://schemas.microsoft.com/office/powerpoint/2010/main" val="10651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5"/>
            <a:ext cx="8042276" cy="823757"/>
          </a:xfrm>
        </p:spPr>
        <p:txBody>
          <a:bodyPr/>
          <a:lstStyle/>
          <a:p>
            <a:r>
              <a:rPr lang="en-US" dirty="0" smtClean="0"/>
              <a:t>Synthesis</a:t>
            </a:r>
            <a:endParaRPr lang="en-US" dirty="0"/>
          </a:p>
        </p:txBody>
      </p:sp>
      <p:sp>
        <p:nvSpPr>
          <p:cNvPr id="5" name="TextBox 4"/>
          <p:cNvSpPr txBox="1"/>
          <p:nvPr/>
        </p:nvSpPr>
        <p:spPr>
          <a:xfrm>
            <a:off x="1769765" y="976644"/>
            <a:ext cx="5423329" cy="954107"/>
          </a:xfrm>
          <a:prstGeom prst="rect">
            <a:avLst/>
          </a:prstGeom>
          <a:noFill/>
        </p:spPr>
        <p:txBody>
          <a:bodyPr wrap="none" rtlCol="0">
            <a:spAutoFit/>
          </a:bodyPr>
          <a:lstStyle/>
          <a:p>
            <a:r>
              <a:rPr lang="en-US" sz="2800" dirty="0" smtClean="0"/>
              <a:t>A consideration or comparison </a:t>
            </a:r>
          </a:p>
          <a:p>
            <a:r>
              <a:rPr lang="en-US" sz="2800" dirty="0" smtClean="0"/>
              <a:t>that extends the argument</a:t>
            </a:r>
            <a:endParaRPr lang="en-US" sz="2800" dirty="0"/>
          </a:p>
        </p:txBody>
      </p:sp>
      <p:sp>
        <p:nvSpPr>
          <p:cNvPr id="6" name="TextBox 5"/>
          <p:cNvSpPr txBox="1"/>
          <p:nvPr/>
        </p:nvSpPr>
        <p:spPr>
          <a:xfrm>
            <a:off x="549275" y="2229554"/>
            <a:ext cx="2907191" cy="1815882"/>
          </a:xfrm>
          <a:prstGeom prst="rect">
            <a:avLst/>
          </a:prstGeom>
          <a:noFill/>
          <a:ln>
            <a:solidFill>
              <a:srgbClr val="000000"/>
            </a:solidFill>
          </a:ln>
        </p:spPr>
        <p:txBody>
          <a:bodyPr wrap="none" rtlCol="0">
            <a:spAutoFit/>
          </a:bodyPr>
          <a:lstStyle/>
          <a:p>
            <a:pPr algn="ctr"/>
            <a:r>
              <a:rPr lang="en-US" sz="2800" dirty="0"/>
              <a:t>E</a:t>
            </a:r>
            <a:r>
              <a:rPr lang="en-US" sz="2800" dirty="0" smtClean="0"/>
              <a:t>ffect of </a:t>
            </a:r>
          </a:p>
          <a:p>
            <a:pPr algn="ctr"/>
            <a:r>
              <a:rPr lang="en-US" sz="2800" dirty="0" smtClean="0"/>
              <a:t>Communism</a:t>
            </a:r>
            <a:br>
              <a:rPr lang="en-US" sz="2800" dirty="0" smtClean="0"/>
            </a:br>
            <a:r>
              <a:rPr lang="en-US" sz="2800" dirty="0" smtClean="0"/>
              <a:t>on </a:t>
            </a:r>
          </a:p>
          <a:p>
            <a:pPr algn="ctr"/>
            <a:r>
              <a:rPr lang="en-US" sz="2800" dirty="0" smtClean="0"/>
              <a:t>Women’s Rights</a:t>
            </a:r>
            <a:endParaRPr lang="en-US" sz="2800" dirty="0"/>
          </a:p>
        </p:txBody>
      </p:sp>
      <p:sp>
        <p:nvSpPr>
          <p:cNvPr id="7" name="TextBox 6"/>
          <p:cNvSpPr txBox="1"/>
          <p:nvPr/>
        </p:nvSpPr>
        <p:spPr>
          <a:xfrm>
            <a:off x="5344465" y="2441221"/>
            <a:ext cx="2613316" cy="1384995"/>
          </a:xfrm>
          <a:prstGeom prst="rect">
            <a:avLst/>
          </a:prstGeom>
          <a:noFill/>
          <a:ln>
            <a:solidFill>
              <a:srgbClr val="000000"/>
            </a:solidFill>
          </a:ln>
        </p:spPr>
        <p:txBody>
          <a:bodyPr wrap="none" rtlCol="0">
            <a:spAutoFit/>
          </a:bodyPr>
          <a:lstStyle/>
          <a:p>
            <a:pPr algn="ctr"/>
            <a:r>
              <a:rPr lang="en-US" sz="2800" dirty="0" smtClean="0"/>
              <a:t>Outside place, </a:t>
            </a:r>
            <a:br>
              <a:rPr lang="en-US" sz="2800" dirty="0" smtClean="0"/>
            </a:br>
            <a:r>
              <a:rPr lang="en-US" sz="2800" dirty="0" smtClean="0"/>
              <a:t>era, theme, </a:t>
            </a:r>
          </a:p>
          <a:p>
            <a:pPr algn="ctr"/>
            <a:r>
              <a:rPr lang="en-US" sz="2800" dirty="0" smtClean="0"/>
              <a:t>or discipline</a:t>
            </a:r>
            <a:endParaRPr lang="en-US" sz="2800" dirty="0"/>
          </a:p>
        </p:txBody>
      </p:sp>
      <p:cxnSp>
        <p:nvCxnSpPr>
          <p:cNvPr id="9" name="Straight Arrow Connector 8"/>
          <p:cNvCxnSpPr>
            <a:stCxn id="6" idx="3"/>
            <a:endCxn id="7" idx="1"/>
          </p:cNvCxnSpPr>
          <p:nvPr/>
        </p:nvCxnSpPr>
        <p:spPr>
          <a:xfrm flipV="1">
            <a:off x="3456466" y="3133719"/>
            <a:ext cx="1887999" cy="3776"/>
          </a:xfrm>
          <a:prstGeom prst="straightConnector1">
            <a:avLst/>
          </a:prstGeom>
          <a:ln>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73222" y="3137495"/>
            <a:ext cx="0" cy="125106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21033" y="4529665"/>
            <a:ext cx="3704385" cy="1384995"/>
          </a:xfrm>
          <a:prstGeom prst="rect">
            <a:avLst/>
          </a:prstGeom>
          <a:noFill/>
          <a:ln>
            <a:solidFill>
              <a:srgbClr val="000000"/>
            </a:solidFill>
          </a:ln>
        </p:spPr>
        <p:txBody>
          <a:bodyPr wrap="none" rtlCol="0">
            <a:spAutoFit/>
          </a:bodyPr>
          <a:lstStyle/>
          <a:p>
            <a:pPr algn="ctr"/>
            <a:r>
              <a:rPr lang="en-US" sz="2800" dirty="0" smtClean="0"/>
              <a:t>Valid comparison or </a:t>
            </a:r>
            <a:br>
              <a:rPr lang="en-US" sz="2800" dirty="0" smtClean="0"/>
            </a:br>
            <a:r>
              <a:rPr lang="en-US" sz="2800" dirty="0" smtClean="0"/>
              <a:t>connection that </a:t>
            </a:r>
          </a:p>
          <a:p>
            <a:pPr algn="ctr"/>
            <a:r>
              <a:rPr lang="en-US" sz="2800" dirty="0"/>
              <a:t>e</a:t>
            </a:r>
            <a:r>
              <a:rPr lang="en-US" sz="2800" dirty="0" smtClean="0"/>
              <a:t>xtends </a:t>
            </a:r>
            <a:r>
              <a:rPr lang="en-US" sz="2800" dirty="0"/>
              <a:t>a</a:t>
            </a:r>
            <a:r>
              <a:rPr lang="en-US" sz="2800" dirty="0" smtClean="0"/>
              <a:t>rgument </a:t>
            </a:r>
            <a:endParaRPr lang="en-US" sz="2800" dirty="0"/>
          </a:p>
        </p:txBody>
      </p:sp>
    </p:spTree>
    <p:extLst>
      <p:ext uri="{BB962C8B-B14F-4D97-AF65-F5344CB8AC3E}">
        <p14:creationId xmlns:p14="http://schemas.microsoft.com/office/powerpoint/2010/main" val="4195667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19" y="0"/>
            <a:ext cx="8575594" cy="752661"/>
          </a:xfrm>
        </p:spPr>
        <p:txBody>
          <a:bodyPr/>
          <a:lstStyle/>
          <a:p>
            <a:r>
              <a:rPr lang="en-US" sz="2800" dirty="0" smtClean="0"/>
              <a:t>Positive Synthesis Example 1 (different region):</a:t>
            </a:r>
            <a:endParaRPr lang="en-US" sz="2800" dirty="0"/>
          </a:p>
        </p:txBody>
      </p:sp>
      <p:sp>
        <p:nvSpPr>
          <p:cNvPr id="5" name="Content Placeholder 4"/>
          <p:cNvSpPr>
            <a:spLocks noGrp="1"/>
          </p:cNvSpPr>
          <p:nvPr>
            <p:ph idx="1"/>
          </p:nvPr>
        </p:nvSpPr>
        <p:spPr>
          <a:xfrm>
            <a:off x="300419" y="752661"/>
            <a:ext cx="8575594" cy="5460161"/>
          </a:xfrm>
          <a:ln>
            <a:solidFill>
              <a:srgbClr val="000000"/>
            </a:solidFill>
          </a:ln>
        </p:spPr>
        <p:txBody>
          <a:bodyPr>
            <a:noAutofit/>
          </a:bodyPr>
          <a:lstStyle/>
          <a:p>
            <a:pPr marL="0" indent="0">
              <a:spcBef>
                <a:spcPts val="1400"/>
              </a:spcBef>
              <a:buNone/>
            </a:pPr>
            <a:r>
              <a:rPr lang="en-US" sz="3200" dirty="0" smtClean="0">
                <a:solidFill>
                  <a:srgbClr val="C00000"/>
                </a:solidFill>
              </a:rPr>
              <a:t>Found in conclusion</a:t>
            </a:r>
          </a:p>
          <a:p>
            <a:pPr marL="0" indent="0">
              <a:spcBef>
                <a:spcPts val="1400"/>
              </a:spcBef>
              <a:buNone/>
            </a:pPr>
            <a:r>
              <a:rPr lang="en-US" sz="3200" i="1" dirty="0" smtClean="0">
                <a:solidFill>
                  <a:srgbClr val="000000"/>
                </a:solidFill>
              </a:rPr>
              <a:t>     “Women fought for their freedom and equality in all aspects of communist society.  But, not all communist societies were able to achieve this goal.  Also during the 20</a:t>
            </a:r>
            <a:r>
              <a:rPr lang="en-US" sz="3200" i="1" baseline="30000" dirty="0" smtClean="0">
                <a:solidFill>
                  <a:srgbClr val="000000"/>
                </a:solidFill>
              </a:rPr>
              <a:t>th</a:t>
            </a:r>
            <a:r>
              <a:rPr lang="en-US" sz="3200" i="1" dirty="0" smtClean="0">
                <a:solidFill>
                  <a:srgbClr val="000000"/>
                </a:solidFill>
              </a:rPr>
              <a:t> century, women in the United States fought for their liberation from patriarchal society, however they did so through protests and civil rights movements, not solely government activity.”</a:t>
            </a:r>
            <a:endParaRPr lang="en-US" sz="3200" i="1" dirty="0">
              <a:solidFill>
                <a:srgbClr val="000000"/>
              </a:solidFill>
            </a:endParaRPr>
          </a:p>
        </p:txBody>
      </p:sp>
    </p:spTree>
    <p:extLst>
      <p:ext uri="{BB962C8B-B14F-4D97-AF65-F5344CB8AC3E}">
        <p14:creationId xmlns:p14="http://schemas.microsoft.com/office/powerpoint/2010/main" val="12961613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2097"/>
          </a:xfrm>
        </p:spPr>
        <p:txBody>
          <a:bodyPr/>
          <a:lstStyle/>
          <a:p>
            <a:r>
              <a:rPr lang="en-US" dirty="0" smtClean="0"/>
              <a:t>Rationale Example 1</a:t>
            </a:r>
            <a:endParaRPr lang="en-US" dirty="0"/>
          </a:p>
        </p:txBody>
      </p:sp>
      <p:sp>
        <p:nvSpPr>
          <p:cNvPr id="3" name="Content Placeholder 2"/>
          <p:cNvSpPr>
            <a:spLocks noGrp="1"/>
          </p:cNvSpPr>
          <p:nvPr>
            <p:ph idx="1"/>
          </p:nvPr>
        </p:nvSpPr>
        <p:spPr>
          <a:xfrm>
            <a:off x="549275" y="1215255"/>
            <a:ext cx="8042276" cy="4728346"/>
          </a:xfrm>
        </p:spPr>
        <p:txBody>
          <a:bodyPr>
            <a:normAutofit/>
          </a:bodyPr>
          <a:lstStyle/>
          <a:p>
            <a:r>
              <a:rPr lang="en-US" sz="3200" dirty="0" smtClean="0">
                <a:solidFill>
                  <a:schemeClr val="tx1"/>
                </a:solidFill>
              </a:rPr>
              <a:t>Extends argument by comparison to a different geographic region beyond the documents.</a:t>
            </a:r>
          </a:p>
          <a:p>
            <a:r>
              <a:rPr lang="en-US" sz="3200" dirty="0" smtClean="0">
                <a:solidFill>
                  <a:schemeClr val="tx1"/>
                </a:solidFill>
              </a:rPr>
              <a:t>Compares strategies for gender equality, noting difference between experiences in the USSR (government driven reform) and the U.S. (democratic processes/protests)</a:t>
            </a:r>
          </a:p>
        </p:txBody>
      </p:sp>
    </p:spTree>
    <p:extLst>
      <p:ext uri="{BB962C8B-B14F-4D97-AF65-F5344CB8AC3E}">
        <p14:creationId xmlns:p14="http://schemas.microsoft.com/office/powerpoint/2010/main" val="3360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19" y="107576"/>
            <a:ext cx="8575594" cy="752661"/>
          </a:xfrm>
        </p:spPr>
        <p:txBody>
          <a:bodyPr/>
          <a:lstStyle/>
          <a:p>
            <a:pPr algn="l"/>
            <a:r>
              <a:rPr lang="en-US" sz="2800" dirty="0" smtClean="0"/>
              <a:t>Positive Synthesis Example 2 (different region):</a:t>
            </a:r>
            <a:endParaRPr lang="en-US" sz="2800" dirty="0"/>
          </a:p>
        </p:txBody>
      </p:sp>
      <p:sp>
        <p:nvSpPr>
          <p:cNvPr id="5" name="Content Placeholder 4"/>
          <p:cNvSpPr>
            <a:spLocks noGrp="1"/>
          </p:cNvSpPr>
          <p:nvPr>
            <p:ph idx="1"/>
          </p:nvPr>
        </p:nvSpPr>
        <p:spPr>
          <a:xfrm>
            <a:off x="549275" y="1133328"/>
            <a:ext cx="8042276" cy="4810273"/>
          </a:xfrm>
          <a:ln>
            <a:solidFill>
              <a:srgbClr val="000000"/>
            </a:solidFill>
          </a:ln>
        </p:spPr>
        <p:txBody>
          <a:bodyPr>
            <a:normAutofit/>
          </a:bodyPr>
          <a:lstStyle/>
          <a:p>
            <a:pPr marL="0" indent="0">
              <a:buNone/>
            </a:pPr>
            <a:r>
              <a:rPr lang="en-US" sz="3200" i="1" dirty="0" smtClean="0">
                <a:solidFill>
                  <a:srgbClr val="000000"/>
                </a:solidFill>
              </a:rPr>
              <a:t>“The North Vietnam Constitution in Doc 3 also proves the Communist intention for equal working rights as ‘women enjoy equal pay with men.’ Although we still should question if women actually did, as laws aren’t always followed, seen even today as modern countries such as the USA where gender discrimination is outlawed, but a wage gap still exists.”</a:t>
            </a:r>
            <a:endParaRPr lang="en-US" sz="3200" i="1" dirty="0">
              <a:solidFill>
                <a:srgbClr val="000000"/>
              </a:solidFill>
            </a:endParaRPr>
          </a:p>
        </p:txBody>
      </p:sp>
    </p:spTree>
    <p:extLst>
      <p:ext uri="{BB962C8B-B14F-4D97-AF65-F5344CB8AC3E}">
        <p14:creationId xmlns:p14="http://schemas.microsoft.com/office/powerpoint/2010/main" val="1704637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2097"/>
          </a:xfrm>
        </p:spPr>
        <p:txBody>
          <a:bodyPr/>
          <a:lstStyle/>
          <a:p>
            <a:r>
              <a:rPr lang="en-US" dirty="0" smtClean="0"/>
              <a:t>Rationale Example 2</a:t>
            </a:r>
            <a:endParaRPr lang="en-US" dirty="0"/>
          </a:p>
        </p:txBody>
      </p:sp>
      <p:sp>
        <p:nvSpPr>
          <p:cNvPr id="3" name="Content Placeholder 2"/>
          <p:cNvSpPr>
            <a:spLocks noGrp="1"/>
          </p:cNvSpPr>
          <p:nvPr>
            <p:ph idx="1"/>
          </p:nvPr>
        </p:nvSpPr>
        <p:spPr>
          <a:xfrm>
            <a:off x="549275" y="1215255"/>
            <a:ext cx="8042276" cy="4728346"/>
          </a:xfrm>
        </p:spPr>
        <p:txBody>
          <a:bodyPr>
            <a:normAutofit/>
          </a:bodyPr>
          <a:lstStyle/>
          <a:p>
            <a:r>
              <a:rPr lang="en-US" sz="3200" dirty="0" smtClean="0">
                <a:solidFill>
                  <a:srgbClr val="000000"/>
                </a:solidFill>
              </a:rPr>
              <a:t>Extends argument by comparison to a different geographic region and historical period beyond the documents.</a:t>
            </a:r>
          </a:p>
          <a:p>
            <a:r>
              <a:rPr lang="en-US" sz="3200" dirty="0" smtClean="0">
                <a:solidFill>
                  <a:srgbClr val="000000"/>
                </a:solidFill>
              </a:rPr>
              <a:t>Compares legal promise of equal rights in North Vietnam to that of the United States.</a:t>
            </a:r>
          </a:p>
          <a:p>
            <a:r>
              <a:rPr lang="en-US" sz="3200" dirty="0" smtClean="0">
                <a:solidFill>
                  <a:srgbClr val="000000"/>
                </a:solidFill>
              </a:rPr>
              <a:t>Finds similarity in failed promises.</a:t>
            </a:r>
          </a:p>
        </p:txBody>
      </p:sp>
    </p:spTree>
    <p:extLst>
      <p:ext uri="{BB962C8B-B14F-4D97-AF65-F5344CB8AC3E}">
        <p14:creationId xmlns:p14="http://schemas.microsoft.com/office/powerpoint/2010/main" val="18538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19" y="0"/>
            <a:ext cx="8575594" cy="752661"/>
          </a:xfrm>
        </p:spPr>
        <p:txBody>
          <a:bodyPr/>
          <a:lstStyle/>
          <a:p>
            <a:r>
              <a:rPr lang="en-US" sz="2800" dirty="0" smtClean="0"/>
              <a:t>Positive Synthesis Example 3 (different region):</a:t>
            </a:r>
            <a:endParaRPr lang="en-US" sz="2800" dirty="0"/>
          </a:p>
        </p:txBody>
      </p:sp>
      <p:sp>
        <p:nvSpPr>
          <p:cNvPr id="5" name="Content Placeholder 4"/>
          <p:cNvSpPr>
            <a:spLocks noGrp="1"/>
          </p:cNvSpPr>
          <p:nvPr>
            <p:ph idx="1"/>
          </p:nvPr>
        </p:nvSpPr>
        <p:spPr>
          <a:xfrm>
            <a:off x="300419" y="752661"/>
            <a:ext cx="8575594" cy="5460161"/>
          </a:xfrm>
          <a:ln>
            <a:solidFill>
              <a:srgbClr val="000000"/>
            </a:solidFill>
          </a:ln>
        </p:spPr>
        <p:txBody>
          <a:bodyPr>
            <a:noAutofit/>
          </a:bodyPr>
          <a:lstStyle/>
          <a:p>
            <a:pPr marL="0" indent="0">
              <a:spcBef>
                <a:spcPts val="1400"/>
              </a:spcBef>
              <a:buNone/>
            </a:pPr>
            <a:r>
              <a:rPr lang="en-US" sz="2800" dirty="0" smtClean="0">
                <a:solidFill>
                  <a:srgbClr val="C00000"/>
                </a:solidFill>
              </a:rPr>
              <a:t>Found at end of a body paragraph about Communist governments enacting rapid change for women</a:t>
            </a:r>
          </a:p>
          <a:p>
            <a:pPr>
              <a:spcBef>
                <a:spcPts val="1400"/>
              </a:spcBef>
            </a:pPr>
            <a:r>
              <a:rPr lang="en-US" i="1" dirty="0" smtClean="0">
                <a:solidFill>
                  <a:srgbClr val="000000"/>
                </a:solidFill>
              </a:rPr>
              <a:t>Doc 1 – Russian women helped by party after the revolution </a:t>
            </a:r>
          </a:p>
          <a:p>
            <a:pPr>
              <a:spcBef>
                <a:spcPts val="1400"/>
              </a:spcBef>
            </a:pPr>
            <a:r>
              <a:rPr lang="en-US" i="1" dirty="0" smtClean="0">
                <a:solidFill>
                  <a:srgbClr val="000000"/>
                </a:solidFill>
              </a:rPr>
              <a:t>Doc 2 - </a:t>
            </a:r>
            <a:r>
              <a:rPr lang="en-US" i="1" dirty="0">
                <a:solidFill>
                  <a:srgbClr val="000000"/>
                </a:solidFill>
              </a:rPr>
              <a:t>C</a:t>
            </a:r>
            <a:r>
              <a:rPr lang="en-US" i="1" dirty="0" smtClean="0">
                <a:solidFill>
                  <a:srgbClr val="000000"/>
                </a:solidFill>
              </a:rPr>
              <a:t>ommunists eliminating veil in name of equality </a:t>
            </a:r>
          </a:p>
          <a:p>
            <a:pPr>
              <a:spcBef>
                <a:spcPts val="1400"/>
              </a:spcBef>
            </a:pPr>
            <a:r>
              <a:rPr lang="en-US" i="1" dirty="0">
                <a:solidFill>
                  <a:srgbClr val="000000"/>
                </a:solidFill>
              </a:rPr>
              <a:t>D</a:t>
            </a:r>
            <a:r>
              <a:rPr lang="en-US" i="1" dirty="0" smtClean="0">
                <a:solidFill>
                  <a:srgbClr val="000000"/>
                </a:solidFill>
              </a:rPr>
              <a:t>oc 3 - Vietnam granting equality in constitution</a:t>
            </a:r>
          </a:p>
          <a:p>
            <a:pPr marL="0" indent="0">
              <a:spcBef>
                <a:spcPts val="1400"/>
              </a:spcBef>
              <a:buNone/>
            </a:pPr>
            <a:r>
              <a:rPr lang="en-US" sz="2800" i="1" dirty="0" smtClean="0">
                <a:solidFill>
                  <a:srgbClr val="000000"/>
                </a:solidFill>
              </a:rPr>
              <a:t>“We can compare these ideas to another part of the world, in the United States.  But with the women’s suffrage rights movement in the U.S., many women activists as well as the government came together to change the laws and help women with equal rights.”</a:t>
            </a:r>
            <a:endParaRPr lang="en-US" sz="2800" i="1" dirty="0">
              <a:solidFill>
                <a:srgbClr val="000000"/>
              </a:solidFill>
            </a:endParaRPr>
          </a:p>
        </p:txBody>
      </p:sp>
    </p:spTree>
    <p:extLst>
      <p:ext uri="{BB962C8B-B14F-4D97-AF65-F5344CB8AC3E}">
        <p14:creationId xmlns:p14="http://schemas.microsoft.com/office/powerpoint/2010/main" val="24881519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2097"/>
          </a:xfrm>
        </p:spPr>
        <p:txBody>
          <a:bodyPr/>
          <a:lstStyle/>
          <a:p>
            <a:r>
              <a:rPr lang="en-US" dirty="0" smtClean="0"/>
              <a:t>Rationale Example 3</a:t>
            </a:r>
            <a:endParaRPr lang="en-US" dirty="0"/>
          </a:p>
        </p:txBody>
      </p:sp>
      <p:sp>
        <p:nvSpPr>
          <p:cNvPr id="3" name="Content Placeholder 2"/>
          <p:cNvSpPr>
            <a:spLocks noGrp="1"/>
          </p:cNvSpPr>
          <p:nvPr>
            <p:ph idx="1"/>
          </p:nvPr>
        </p:nvSpPr>
        <p:spPr>
          <a:xfrm>
            <a:off x="549275" y="1215255"/>
            <a:ext cx="8042276" cy="4728346"/>
          </a:xfrm>
        </p:spPr>
        <p:txBody>
          <a:bodyPr>
            <a:normAutofit/>
          </a:bodyPr>
          <a:lstStyle/>
          <a:p>
            <a:r>
              <a:rPr lang="en-US" sz="3200" dirty="0" smtClean="0">
                <a:solidFill>
                  <a:srgbClr val="000000"/>
                </a:solidFill>
              </a:rPr>
              <a:t>Extends argument by comparison to a different geographic region beyond the documents.</a:t>
            </a:r>
          </a:p>
          <a:p>
            <a:r>
              <a:rPr lang="en-US" sz="3200" dirty="0" smtClean="0">
                <a:solidFill>
                  <a:srgbClr val="000000"/>
                </a:solidFill>
              </a:rPr>
              <a:t>Finds difference in that both activists and government officials created positive change in the U.S., compared to government driven change in communist states.</a:t>
            </a:r>
          </a:p>
        </p:txBody>
      </p:sp>
    </p:spTree>
    <p:extLst>
      <p:ext uri="{BB962C8B-B14F-4D97-AF65-F5344CB8AC3E}">
        <p14:creationId xmlns:p14="http://schemas.microsoft.com/office/powerpoint/2010/main" val="22705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19" y="107576"/>
            <a:ext cx="8575594" cy="752661"/>
          </a:xfrm>
        </p:spPr>
        <p:txBody>
          <a:bodyPr/>
          <a:lstStyle/>
          <a:p>
            <a:pPr algn="l"/>
            <a:r>
              <a:rPr lang="en-US" sz="2800" dirty="0" smtClean="0"/>
              <a:t>FAILED Synthesis Example 4 (different region):</a:t>
            </a:r>
            <a:endParaRPr lang="en-US" sz="2800" dirty="0"/>
          </a:p>
        </p:txBody>
      </p:sp>
      <p:sp>
        <p:nvSpPr>
          <p:cNvPr id="5" name="Content Placeholder 4"/>
          <p:cNvSpPr>
            <a:spLocks noGrp="1"/>
          </p:cNvSpPr>
          <p:nvPr>
            <p:ph idx="1"/>
          </p:nvPr>
        </p:nvSpPr>
        <p:spPr>
          <a:xfrm>
            <a:off x="549275" y="1133328"/>
            <a:ext cx="8042276" cy="3973475"/>
          </a:xfrm>
          <a:ln>
            <a:solidFill>
              <a:srgbClr val="000000"/>
            </a:solidFill>
          </a:ln>
        </p:spPr>
        <p:txBody>
          <a:bodyPr>
            <a:normAutofit/>
          </a:bodyPr>
          <a:lstStyle/>
          <a:p>
            <a:pPr marL="0" indent="0">
              <a:buNone/>
            </a:pPr>
            <a:r>
              <a:rPr lang="en-US" dirty="0" smtClean="0">
                <a:solidFill>
                  <a:schemeClr val="accent6"/>
                </a:solidFill>
              </a:rPr>
              <a:t>FAILED synthesis in conclusion: </a:t>
            </a:r>
            <a:endParaRPr lang="en-US" sz="3200" i="1" dirty="0" smtClean="0">
              <a:solidFill>
                <a:schemeClr val="accent6"/>
              </a:solidFill>
            </a:endParaRPr>
          </a:p>
          <a:p>
            <a:pPr marL="0" indent="0">
              <a:buNone/>
            </a:pPr>
            <a:r>
              <a:rPr lang="en-US" sz="3200" i="1" dirty="0" smtClean="0">
                <a:solidFill>
                  <a:srgbClr val="000000"/>
                </a:solidFill>
              </a:rPr>
              <a:t>“In the 20</a:t>
            </a:r>
            <a:r>
              <a:rPr lang="en-US" sz="3200" i="1" baseline="30000" dirty="0" smtClean="0">
                <a:solidFill>
                  <a:srgbClr val="000000"/>
                </a:solidFill>
              </a:rPr>
              <a:t>th</a:t>
            </a:r>
            <a:r>
              <a:rPr lang="en-US" sz="3200" i="1" dirty="0" smtClean="0">
                <a:solidFill>
                  <a:srgbClr val="000000"/>
                </a:solidFill>
              </a:rPr>
              <a:t> century, women were faced with many issues regarding little rights in the communist society.  The story seems quite similar to the patriarchal/strict society of Islam during the early modern era.”</a:t>
            </a:r>
            <a:endParaRPr lang="en-US" sz="3200" i="1" dirty="0">
              <a:solidFill>
                <a:srgbClr val="000000"/>
              </a:solidFill>
            </a:endParaRPr>
          </a:p>
        </p:txBody>
      </p:sp>
      <p:sp>
        <p:nvSpPr>
          <p:cNvPr id="6" name="TextBox 5"/>
          <p:cNvSpPr txBox="1"/>
          <p:nvPr/>
        </p:nvSpPr>
        <p:spPr>
          <a:xfrm>
            <a:off x="983189" y="5334363"/>
            <a:ext cx="7146435" cy="1200329"/>
          </a:xfrm>
          <a:prstGeom prst="rect">
            <a:avLst/>
          </a:prstGeom>
          <a:noFill/>
        </p:spPr>
        <p:txBody>
          <a:bodyPr wrap="square" rtlCol="0">
            <a:spAutoFit/>
          </a:bodyPr>
          <a:lstStyle/>
          <a:p>
            <a:pPr algn="ctr"/>
            <a:r>
              <a:rPr lang="en-US" sz="3600" dirty="0" smtClean="0">
                <a:solidFill>
                  <a:srgbClr val="C00000"/>
                </a:solidFill>
              </a:rPr>
              <a:t>Connection with outside region is not explained</a:t>
            </a:r>
            <a:endParaRPr lang="en-US" sz="3600" dirty="0">
              <a:solidFill>
                <a:srgbClr val="C00000"/>
              </a:solidFill>
            </a:endParaRPr>
          </a:p>
        </p:txBody>
      </p:sp>
    </p:spTree>
    <p:extLst>
      <p:ext uri="{BB962C8B-B14F-4D97-AF65-F5344CB8AC3E}">
        <p14:creationId xmlns:p14="http://schemas.microsoft.com/office/powerpoint/2010/main" val="4987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766315"/>
          </a:xfrm>
        </p:spPr>
        <p:txBody>
          <a:bodyPr/>
          <a:lstStyle/>
          <a:p>
            <a:pPr algn="l"/>
            <a:r>
              <a:rPr lang="en-US" sz="3200" dirty="0" smtClean="0"/>
              <a:t>Synthesis Examples (different themes):</a:t>
            </a:r>
            <a:endParaRPr lang="en-US" sz="3200" dirty="0"/>
          </a:p>
        </p:txBody>
      </p:sp>
      <p:sp>
        <p:nvSpPr>
          <p:cNvPr id="5" name="Content Placeholder 4"/>
          <p:cNvSpPr>
            <a:spLocks noGrp="1"/>
          </p:cNvSpPr>
          <p:nvPr>
            <p:ph idx="1"/>
          </p:nvPr>
        </p:nvSpPr>
        <p:spPr>
          <a:xfrm>
            <a:off x="314074" y="873892"/>
            <a:ext cx="8534628" cy="5639330"/>
          </a:xfrm>
          <a:solidFill>
            <a:schemeClr val="bg1"/>
          </a:solidFill>
          <a:ln>
            <a:solidFill>
              <a:srgbClr val="000000"/>
            </a:solidFill>
          </a:ln>
        </p:spPr>
        <p:txBody>
          <a:bodyPr>
            <a:noAutofit/>
          </a:bodyPr>
          <a:lstStyle/>
          <a:p>
            <a:pPr marL="0" indent="0">
              <a:spcBef>
                <a:spcPts val="600"/>
              </a:spcBef>
              <a:buNone/>
            </a:pPr>
            <a:r>
              <a:rPr lang="en-US" b="1" u="sng" dirty="0" smtClean="0">
                <a:solidFill>
                  <a:srgbClr val="000000"/>
                </a:solidFill>
              </a:rPr>
              <a:t>One that works:</a:t>
            </a:r>
          </a:p>
          <a:p>
            <a:pPr>
              <a:spcBef>
                <a:spcPts val="600"/>
              </a:spcBef>
            </a:pPr>
            <a:r>
              <a:rPr lang="en-US" dirty="0" smtClean="0">
                <a:solidFill>
                  <a:srgbClr val="000000"/>
                </a:solidFill>
              </a:rPr>
              <a:t>DBQ is POLITICAL and SOCIAL</a:t>
            </a:r>
          </a:p>
          <a:p>
            <a:pPr>
              <a:spcBef>
                <a:spcPts val="600"/>
              </a:spcBef>
            </a:pPr>
            <a:r>
              <a:rPr lang="en-US" dirty="0" smtClean="0">
                <a:solidFill>
                  <a:srgbClr val="000000"/>
                </a:solidFill>
              </a:rPr>
              <a:t>Possible connections </a:t>
            </a:r>
            <a:r>
              <a:rPr lang="en-US" smtClean="0">
                <a:solidFill>
                  <a:srgbClr val="000000"/>
                </a:solidFill>
              </a:rPr>
              <a:t>to ECONOMIC</a:t>
            </a:r>
            <a:endParaRPr lang="en-US" dirty="0" smtClean="0">
              <a:solidFill>
                <a:srgbClr val="000000"/>
              </a:solidFill>
            </a:endParaRPr>
          </a:p>
          <a:p>
            <a:pPr lvl="1"/>
            <a:r>
              <a:rPr lang="en-US" sz="2400" dirty="0" smtClean="0">
                <a:solidFill>
                  <a:srgbClr val="000000"/>
                </a:solidFill>
              </a:rPr>
              <a:t>Soviet-style economics and centrally-planned economy</a:t>
            </a:r>
          </a:p>
          <a:p>
            <a:pPr lvl="1"/>
            <a:r>
              <a:rPr lang="en-US" sz="2400" dirty="0" smtClean="0">
                <a:solidFill>
                  <a:srgbClr val="000000"/>
                </a:solidFill>
              </a:rPr>
              <a:t>Having women in the workforce was essential to meeting the economic objective of the Soviet state</a:t>
            </a:r>
          </a:p>
          <a:p>
            <a:pPr lvl="1"/>
            <a:r>
              <a:rPr lang="en-US" sz="2400" dirty="0" smtClean="0">
                <a:solidFill>
                  <a:srgbClr val="000000"/>
                </a:solidFill>
              </a:rPr>
              <a:t>Communist unwavering emphasis on heavy industry and macroeconomic projects, may have pointed out that producing consumer goods was seen as low priority, resulting in chronic shortages</a:t>
            </a:r>
            <a:r>
              <a:rPr lang="en-US" sz="2400" dirty="0">
                <a:solidFill>
                  <a:srgbClr val="000000"/>
                </a:solidFill>
              </a:rPr>
              <a:t> </a:t>
            </a:r>
            <a:r>
              <a:rPr lang="en-US" sz="2400" dirty="0" smtClean="0">
                <a:solidFill>
                  <a:srgbClr val="000000"/>
                </a:solidFill>
              </a:rPr>
              <a:t>and deficits of food items and other basic needs. These shortages placed an especially heavy burden on women and undermined the rhetoric of emancipation.</a:t>
            </a:r>
            <a:endParaRPr lang="en-US" sz="2400" dirty="0">
              <a:solidFill>
                <a:srgbClr val="000000"/>
              </a:solidFill>
            </a:endParaRPr>
          </a:p>
        </p:txBody>
      </p:sp>
    </p:spTree>
    <p:extLst>
      <p:ext uri="{BB962C8B-B14F-4D97-AF65-F5344CB8AC3E}">
        <p14:creationId xmlns:p14="http://schemas.microsoft.com/office/powerpoint/2010/main" val="12392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637"/>
            <a:ext cx="9144000" cy="1336956"/>
          </a:xfrm>
        </p:spPr>
        <p:txBody>
          <a:bodyPr/>
          <a:lstStyle/>
          <a:p>
            <a:r>
              <a:rPr lang="en-US" dirty="0" smtClean="0"/>
              <a:t>Shift #3:  </a:t>
            </a:r>
            <a:br>
              <a:rPr lang="en-US" dirty="0" smtClean="0"/>
            </a:br>
            <a:r>
              <a:rPr lang="en-US" b="1" dirty="0" smtClean="0"/>
              <a:t>Thesis responds to ALL parts of the prompt </a:t>
            </a:r>
            <a:endParaRPr lang="en-US" dirty="0"/>
          </a:p>
        </p:txBody>
      </p:sp>
      <p:sp>
        <p:nvSpPr>
          <p:cNvPr id="3" name="Content Placeholder 2"/>
          <p:cNvSpPr>
            <a:spLocks noGrp="1"/>
          </p:cNvSpPr>
          <p:nvPr>
            <p:ph idx="1"/>
          </p:nvPr>
        </p:nvSpPr>
        <p:spPr>
          <a:xfrm>
            <a:off x="0" y="2752450"/>
            <a:ext cx="9143999" cy="4105549"/>
          </a:xfrm>
        </p:spPr>
        <p:txBody>
          <a:bodyPr>
            <a:normAutofit fontScale="85000" lnSpcReduction="10000"/>
          </a:bodyPr>
          <a:lstStyle/>
          <a:p>
            <a:pPr marL="0" indent="0" algn="ctr">
              <a:buNone/>
            </a:pPr>
            <a:r>
              <a:rPr lang="en-US" sz="5700" dirty="0" smtClean="0"/>
              <a:t>Prompt language specificity. </a:t>
            </a:r>
          </a:p>
          <a:p>
            <a:pPr marL="0" indent="0" algn="ctr">
              <a:buNone/>
            </a:pPr>
            <a:r>
              <a:rPr lang="en-US" sz="4400" dirty="0" smtClean="0"/>
              <a:t>Example:  </a:t>
            </a:r>
          </a:p>
          <a:p>
            <a:pPr marL="0" indent="0">
              <a:buNone/>
            </a:pPr>
            <a:r>
              <a:rPr lang="en-US" sz="4400" dirty="0" smtClean="0"/>
              <a:t>-“Analyze changes and continuities in…”</a:t>
            </a:r>
          </a:p>
          <a:p>
            <a:pPr marL="0" indent="0">
              <a:buNone/>
            </a:pPr>
            <a:r>
              <a:rPr lang="en-US" sz="4400" dirty="0" smtClean="0"/>
              <a:t>-“Analyze at least one change and at least one continuity in…”</a:t>
            </a:r>
            <a:endParaRPr lang="en-US" sz="4400" dirty="0"/>
          </a:p>
        </p:txBody>
      </p:sp>
    </p:spTree>
    <p:custDataLst>
      <p:tags r:id="rId1"/>
    </p:custDataLst>
    <p:extLst>
      <p:ext uri="{BB962C8B-B14F-4D97-AF65-F5344CB8AC3E}">
        <p14:creationId xmlns:p14="http://schemas.microsoft.com/office/powerpoint/2010/main" val="27978453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386" y="107577"/>
            <a:ext cx="8466350" cy="629770"/>
          </a:xfrm>
        </p:spPr>
        <p:txBody>
          <a:bodyPr/>
          <a:lstStyle/>
          <a:p>
            <a:pPr algn="l"/>
            <a:r>
              <a:rPr lang="en-US" sz="3200" dirty="0" smtClean="0"/>
              <a:t>Synthesis Examples (different discipline):</a:t>
            </a:r>
            <a:endParaRPr lang="en-US" sz="3200" dirty="0"/>
          </a:p>
        </p:txBody>
      </p:sp>
      <p:sp>
        <p:nvSpPr>
          <p:cNvPr id="5" name="Content Placeholder 4"/>
          <p:cNvSpPr>
            <a:spLocks noGrp="1"/>
          </p:cNvSpPr>
          <p:nvPr>
            <p:ph idx="1"/>
          </p:nvPr>
        </p:nvSpPr>
        <p:spPr>
          <a:xfrm>
            <a:off x="218486" y="887546"/>
            <a:ext cx="8589250" cy="5762222"/>
          </a:xfrm>
          <a:solidFill>
            <a:srgbClr val="FFFFFF"/>
          </a:solidFill>
          <a:ln>
            <a:solidFill>
              <a:srgbClr val="000000"/>
            </a:solidFill>
          </a:ln>
        </p:spPr>
        <p:txBody>
          <a:bodyPr>
            <a:noAutofit/>
          </a:bodyPr>
          <a:lstStyle/>
          <a:p>
            <a:pPr>
              <a:spcBef>
                <a:spcPts val="800"/>
              </a:spcBef>
            </a:pPr>
            <a:r>
              <a:rPr lang="en-US" sz="2800" dirty="0" smtClean="0">
                <a:solidFill>
                  <a:srgbClr val="000000"/>
                </a:solidFill>
              </a:rPr>
              <a:t>Comparative government and politics</a:t>
            </a:r>
          </a:p>
          <a:p>
            <a:pPr>
              <a:spcBef>
                <a:spcPts val="800"/>
              </a:spcBef>
            </a:pPr>
            <a:r>
              <a:rPr lang="en-US" sz="2800" dirty="0" smtClean="0">
                <a:solidFill>
                  <a:srgbClr val="000000"/>
                </a:solidFill>
              </a:rPr>
              <a:t>Communist political systems pretended to have a democratic system, while in reality the one single communist party was controlling everything.  Elections happened, but they didn’t decide much, as only the candidates approved by the party could win.  One could be sent to prison or worse if one protested his or her conditions too openly.  Thus we should question how much it means to have laws or constitutions give equality to women, if the state and the party could change any policy they wanted.</a:t>
            </a:r>
            <a:endParaRPr lang="en-US" sz="2800" dirty="0">
              <a:solidFill>
                <a:srgbClr val="000000"/>
              </a:solidFill>
            </a:endParaRPr>
          </a:p>
        </p:txBody>
      </p:sp>
    </p:spTree>
    <p:extLst>
      <p:ext uri="{BB962C8B-B14F-4D97-AF65-F5344CB8AC3E}">
        <p14:creationId xmlns:p14="http://schemas.microsoft.com/office/powerpoint/2010/main" val="28401011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0170"/>
          </a:xfrm>
        </p:spPr>
        <p:txBody>
          <a:bodyPr/>
          <a:lstStyle/>
          <a:p>
            <a:r>
              <a:rPr lang="en-US" dirty="0" smtClean="0"/>
              <a:t>Summary of Changes</a:t>
            </a:r>
            <a:endParaRPr lang="en-US" dirty="0"/>
          </a:p>
        </p:txBody>
      </p:sp>
      <p:sp>
        <p:nvSpPr>
          <p:cNvPr id="4" name="Content Placeholder 3"/>
          <p:cNvSpPr>
            <a:spLocks noGrp="1"/>
          </p:cNvSpPr>
          <p:nvPr>
            <p:ph sz="half" idx="1"/>
          </p:nvPr>
        </p:nvSpPr>
        <p:spPr>
          <a:xfrm>
            <a:off x="327730" y="1187946"/>
            <a:ext cx="4062025" cy="4755655"/>
          </a:xfrm>
        </p:spPr>
        <p:txBody>
          <a:bodyPr>
            <a:normAutofit lnSpcReduction="10000"/>
          </a:bodyPr>
          <a:lstStyle/>
          <a:p>
            <a:pPr marL="0" indent="0">
              <a:buNone/>
            </a:pPr>
            <a:r>
              <a:rPr lang="en-US" sz="2800" b="1" u="sng" dirty="0" smtClean="0">
                <a:solidFill>
                  <a:schemeClr val="tx1"/>
                </a:solidFill>
              </a:rPr>
              <a:t>What is GONE?</a:t>
            </a:r>
          </a:p>
          <a:p>
            <a:r>
              <a:rPr lang="en-US" sz="2800" dirty="0" smtClean="0">
                <a:solidFill>
                  <a:schemeClr val="tx1"/>
                </a:solidFill>
              </a:rPr>
              <a:t>“Understands” level of document usage</a:t>
            </a:r>
          </a:p>
          <a:p>
            <a:r>
              <a:rPr lang="en-US" sz="2800" dirty="0" smtClean="0">
                <a:solidFill>
                  <a:schemeClr val="tx1"/>
                </a:solidFill>
              </a:rPr>
              <a:t>Additional document</a:t>
            </a:r>
          </a:p>
          <a:p>
            <a:r>
              <a:rPr lang="en-US" sz="2800" dirty="0" smtClean="0">
                <a:solidFill>
                  <a:schemeClr val="tx1"/>
                </a:solidFill>
              </a:rPr>
              <a:t>Grouping as an explicit rubric point</a:t>
            </a:r>
          </a:p>
          <a:p>
            <a:r>
              <a:rPr lang="en-US" sz="2800" dirty="0" smtClean="0">
                <a:solidFill>
                  <a:schemeClr val="tx1"/>
                </a:solidFill>
              </a:rPr>
              <a:t>Basic/Expanded Core</a:t>
            </a:r>
            <a:endParaRPr lang="en-US" sz="2800" dirty="0">
              <a:solidFill>
                <a:schemeClr val="tx1"/>
              </a:solidFill>
            </a:endParaRPr>
          </a:p>
        </p:txBody>
      </p:sp>
      <p:sp>
        <p:nvSpPr>
          <p:cNvPr id="5" name="Content Placeholder 4"/>
          <p:cNvSpPr>
            <a:spLocks noGrp="1"/>
          </p:cNvSpPr>
          <p:nvPr>
            <p:ph sz="half" idx="2"/>
          </p:nvPr>
        </p:nvSpPr>
        <p:spPr>
          <a:xfrm>
            <a:off x="4588216" y="1187946"/>
            <a:ext cx="4233175" cy="4755655"/>
          </a:xfrm>
        </p:spPr>
        <p:txBody>
          <a:bodyPr>
            <a:normAutofit lnSpcReduction="10000"/>
          </a:bodyPr>
          <a:lstStyle/>
          <a:p>
            <a:pPr marL="0" indent="0">
              <a:buNone/>
            </a:pPr>
            <a:r>
              <a:rPr lang="en-US" sz="2800" b="1" u="sng" dirty="0" smtClean="0">
                <a:solidFill>
                  <a:srgbClr val="000000"/>
                </a:solidFill>
              </a:rPr>
              <a:t>What is ADDED?</a:t>
            </a:r>
          </a:p>
          <a:p>
            <a:r>
              <a:rPr lang="en-US" sz="2400" dirty="0" smtClean="0">
                <a:solidFill>
                  <a:srgbClr val="000000"/>
                </a:solidFill>
              </a:rPr>
              <a:t>Argument Development</a:t>
            </a:r>
          </a:p>
          <a:p>
            <a:r>
              <a:rPr lang="en-US" sz="2400" dirty="0" smtClean="0">
                <a:solidFill>
                  <a:srgbClr val="000000"/>
                </a:solidFill>
              </a:rPr>
              <a:t>Sourcing at least </a:t>
            </a:r>
            <a:r>
              <a:rPr lang="en-US" sz="2400" smtClean="0">
                <a:solidFill>
                  <a:srgbClr val="000000"/>
                </a:solidFill>
              </a:rPr>
              <a:t>4 docs </a:t>
            </a:r>
            <a:r>
              <a:rPr lang="en-US" sz="2400" dirty="0" smtClean="0">
                <a:solidFill>
                  <a:srgbClr val="000000"/>
                </a:solidFill>
              </a:rPr>
              <a:t>and “context” as way to do it</a:t>
            </a:r>
          </a:p>
          <a:p>
            <a:r>
              <a:rPr lang="en-US" sz="2400" dirty="0" smtClean="0">
                <a:solidFill>
                  <a:srgbClr val="000000"/>
                </a:solidFill>
              </a:rPr>
              <a:t>Contextualizing the topic or argument</a:t>
            </a:r>
          </a:p>
          <a:p>
            <a:r>
              <a:rPr lang="en-US" sz="2400" dirty="0" smtClean="0">
                <a:solidFill>
                  <a:srgbClr val="000000"/>
                </a:solidFill>
              </a:rPr>
              <a:t>Evidence Beyond the Documents</a:t>
            </a:r>
          </a:p>
          <a:p>
            <a:r>
              <a:rPr lang="en-US" sz="2400" dirty="0" smtClean="0">
                <a:solidFill>
                  <a:srgbClr val="000000"/>
                </a:solidFill>
              </a:rPr>
              <a:t>Synthesis</a:t>
            </a:r>
            <a:endParaRPr lang="en-US" sz="2400" dirty="0">
              <a:solidFill>
                <a:srgbClr val="000000"/>
              </a:solidFill>
            </a:endParaRPr>
          </a:p>
        </p:txBody>
      </p:sp>
    </p:spTree>
    <p:extLst>
      <p:ext uri="{BB962C8B-B14F-4D97-AF65-F5344CB8AC3E}">
        <p14:creationId xmlns:p14="http://schemas.microsoft.com/office/powerpoint/2010/main" val="21798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352" y="107576"/>
            <a:ext cx="8425384" cy="848243"/>
          </a:xfrm>
        </p:spPr>
        <p:txBody>
          <a:bodyPr/>
          <a:lstStyle/>
          <a:p>
            <a:r>
              <a:rPr lang="en-US" dirty="0" smtClean="0"/>
              <a:t>Practice Exam on AP Central</a:t>
            </a:r>
            <a:endParaRPr lang="en-US" dirty="0"/>
          </a:p>
        </p:txBody>
      </p:sp>
      <p:sp>
        <p:nvSpPr>
          <p:cNvPr id="6" name="Content Placeholder 5"/>
          <p:cNvSpPr>
            <a:spLocks noGrp="1"/>
          </p:cNvSpPr>
          <p:nvPr>
            <p:ph idx="1"/>
          </p:nvPr>
        </p:nvSpPr>
        <p:spPr>
          <a:xfrm>
            <a:off x="549275" y="1051401"/>
            <a:ext cx="8042276" cy="573491"/>
          </a:xfrm>
        </p:spPr>
        <p:txBody>
          <a:bodyPr/>
          <a:lstStyle/>
          <a:p>
            <a:r>
              <a:rPr lang="en-US" dirty="0" smtClean="0"/>
              <a:t>Released in March on AP Audit website.</a:t>
            </a:r>
            <a:endParaRPr lang="en-US" dirty="0"/>
          </a:p>
        </p:txBody>
      </p:sp>
      <p:pic>
        <p:nvPicPr>
          <p:cNvPr id="7" name="Picture 6" descr="Screen shot 2016-06-03 at 11.07.07 PM.png"/>
          <p:cNvPicPr>
            <a:picLocks noChangeAspect="1"/>
          </p:cNvPicPr>
          <p:nvPr/>
        </p:nvPicPr>
        <p:blipFill rotWithShape="1">
          <a:blip r:embed="rId2">
            <a:extLst>
              <a:ext uri="{28A0092B-C50C-407E-A947-70E740481C1C}">
                <a14:useLocalDpi xmlns:a14="http://schemas.microsoft.com/office/drawing/2010/main" val="0"/>
              </a:ext>
            </a:extLst>
          </a:blip>
          <a:srcRect t="15331" b="11598"/>
          <a:stretch/>
        </p:blipFill>
        <p:spPr>
          <a:xfrm>
            <a:off x="63500" y="1641960"/>
            <a:ext cx="8995188" cy="5011222"/>
          </a:xfrm>
          <a:prstGeom prst="rect">
            <a:avLst/>
          </a:prstGeom>
          <a:ln>
            <a:solidFill>
              <a:schemeClr val="tx1"/>
            </a:solidFill>
          </a:ln>
        </p:spPr>
      </p:pic>
    </p:spTree>
    <p:extLst>
      <p:ext uri="{BB962C8B-B14F-4D97-AF65-F5344CB8AC3E}">
        <p14:creationId xmlns:p14="http://schemas.microsoft.com/office/powerpoint/2010/main" val="2211263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5"/>
            <a:ext cx="9144000" cy="1390095"/>
          </a:xfrm>
        </p:spPr>
        <p:txBody>
          <a:bodyPr/>
          <a:lstStyle/>
          <a:p>
            <a:r>
              <a:rPr lang="en-US" b="1" dirty="0" smtClean="0"/>
              <a:t>New DBQ – </a:t>
            </a:r>
            <a:r>
              <a:rPr lang="en-US" b="1" dirty="0"/>
              <a:t>Strategies </a:t>
            </a:r>
            <a:r>
              <a:rPr lang="en-US" sz="3600" b="1" dirty="0"/>
              <a:t>8:15 - 8:</a:t>
            </a:r>
            <a:r>
              <a:rPr lang="en-US" sz="3600" b="1" dirty="0" smtClean="0"/>
              <a:t>45</a:t>
            </a:r>
            <a:br>
              <a:rPr lang="en-US" sz="3600" b="1" dirty="0" smtClean="0"/>
            </a:br>
            <a:r>
              <a:rPr lang="en-US" sz="2000" dirty="0" smtClean="0"/>
              <a:t>Monica and Anton </a:t>
            </a:r>
            <a:endParaRPr lang="en-US" sz="2000" dirty="0"/>
          </a:p>
        </p:txBody>
      </p:sp>
      <p:sp>
        <p:nvSpPr>
          <p:cNvPr id="3" name="Content Placeholder 2"/>
          <p:cNvSpPr>
            <a:spLocks noGrp="1"/>
          </p:cNvSpPr>
          <p:nvPr>
            <p:ph idx="1"/>
          </p:nvPr>
        </p:nvSpPr>
        <p:spPr>
          <a:xfrm>
            <a:off x="549275" y="1630375"/>
            <a:ext cx="8042276" cy="4616552"/>
          </a:xfrm>
        </p:spPr>
        <p:txBody>
          <a:bodyPr>
            <a:noAutofit/>
          </a:bodyPr>
          <a:lstStyle/>
          <a:p>
            <a:r>
              <a:rPr lang="en-US" sz="2800" dirty="0" smtClean="0">
                <a:solidFill>
                  <a:srgbClr val="1B3742"/>
                </a:solidFill>
              </a:rPr>
              <a:t>All skills will overlap.  So working on DBQs will help with other essays (thesis and argument) and Multiple Choice Questions (MCQs) and Short-Answer Questions (SAQs)</a:t>
            </a:r>
          </a:p>
          <a:p>
            <a:r>
              <a:rPr lang="en-US" sz="2800" dirty="0" smtClean="0">
                <a:solidFill>
                  <a:srgbClr val="1B3742"/>
                </a:solidFill>
              </a:rPr>
              <a:t>Introduce skills individually with their own component parts, this makes grading easier to identify problem areas</a:t>
            </a:r>
          </a:p>
          <a:p>
            <a:r>
              <a:rPr lang="en-US" sz="2800" dirty="0" smtClean="0">
                <a:solidFill>
                  <a:srgbClr val="1B3742"/>
                </a:solidFill>
              </a:rPr>
              <a:t>Depending on your students you might start with MCQs, then SAQs and then parts of DBQs</a:t>
            </a:r>
            <a:endParaRPr lang="en-US" sz="2800" dirty="0">
              <a:solidFill>
                <a:srgbClr val="1B3742"/>
              </a:solidFill>
            </a:endParaRPr>
          </a:p>
        </p:txBody>
      </p:sp>
    </p:spTree>
    <p:custDataLst>
      <p:tags r:id="rId1"/>
    </p:custDataLst>
    <p:extLst>
      <p:ext uri="{BB962C8B-B14F-4D97-AF65-F5344CB8AC3E}">
        <p14:creationId xmlns:p14="http://schemas.microsoft.com/office/powerpoint/2010/main" val="14738729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30" y="107576"/>
            <a:ext cx="8985270" cy="1336956"/>
          </a:xfrm>
        </p:spPr>
        <p:txBody>
          <a:bodyPr/>
          <a:lstStyle/>
          <a:p>
            <a:r>
              <a:rPr lang="en-US" b="1" dirty="0" smtClean="0"/>
              <a:t>Build on Previous Practice</a:t>
            </a:r>
            <a:endParaRPr lang="en-US" b="1" dirty="0"/>
          </a:p>
        </p:txBody>
      </p:sp>
      <p:sp>
        <p:nvSpPr>
          <p:cNvPr id="3" name="Content Placeholder 2"/>
          <p:cNvSpPr>
            <a:spLocks noGrp="1"/>
          </p:cNvSpPr>
          <p:nvPr>
            <p:ph idx="1"/>
          </p:nvPr>
        </p:nvSpPr>
        <p:spPr>
          <a:xfrm>
            <a:off x="158730" y="1600201"/>
            <a:ext cx="8826512" cy="4841046"/>
          </a:xfrm>
        </p:spPr>
        <p:txBody>
          <a:bodyPr>
            <a:noAutofit/>
          </a:bodyPr>
          <a:lstStyle/>
          <a:p>
            <a:r>
              <a:rPr lang="en-US" sz="2800" b="1" dirty="0" smtClean="0">
                <a:solidFill>
                  <a:schemeClr val="accent2"/>
                </a:solidFill>
              </a:rPr>
              <a:t>Thesis</a:t>
            </a:r>
            <a:r>
              <a:rPr lang="en-US" sz="2800" dirty="0" smtClean="0">
                <a:solidFill>
                  <a:schemeClr val="accent2"/>
                </a:solidFill>
              </a:rPr>
              <a:t> </a:t>
            </a:r>
            <a:r>
              <a:rPr lang="en-US" sz="2800" dirty="0" smtClean="0"/>
              <a:t>– </a:t>
            </a:r>
            <a:r>
              <a:rPr lang="en-US" sz="2800" dirty="0" smtClean="0">
                <a:solidFill>
                  <a:schemeClr val="accent2">
                    <a:lumMod val="75000"/>
                  </a:schemeClr>
                </a:solidFill>
              </a:rPr>
              <a:t>still will be the challenge for our students. Short-Answer Questions  might help them with this</a:t>
            </a:r>
          </a:p>
          <a:p>
            <a:r>
              <a:rPr lang="en-US" sz="2800" b="1" dirty="0" smtClean="0">
                <a:solidFill>
                  <a:schemeClr val="accent2"/>
                </a:solidFill>
              </a:rPr>
              <a:t>Utilizing</a:t>
            </a:r>
            <a:r>
              <a:rPr lang="en-US" sz="2800" dirty="0" smtClean="0">
                <a:solidFill>
                  <a:schemeClr val="accent2"/>
                </a:solidFill>
              </a:rPr>
              <a:t> </a:t>
            </a:r>
            <a:r>
              <a:rPr lang="en-US" sz="2800" dirty="0" smtClean="0"/>
              <a:t>– </a:t>
            </a:r>
            <a:r>
              <a:rPr lang="en-US" sz="2800" dirty="0" smtClean="0">
                <a:solidFill>
                  <a:srgbClr val="1B3742"/>
                </a:solidFill>
              </a:rPr>
              <a:t>like Supporting Thesis with Evidence</a:t>
            </a:r>
          </a:p>
          <a:p>
            <a:pPr lvl="1"/>
            <a:r>
              <a:rPr lang="en-US" sz="2600" dirty="0" smtClean="0">
                <a:solidFill>
                  <a:srgbClr val="1B3742"/>
                </a:solidFill>
              </a:rPr>
              <a:t> </a:t>
            </a:r>
            <a:r>
              <a:rPr lang="en-US" sz="2600" dirty="0">
                <a:solidFill>
                  <a:srgbClr val="1B3742"/>
                </a:solidFill>
              </a:rPr>
              <a:t>C</a:t>
            </a:r>
            <a:r>
              <a:rPr lang="en-US" sz="2600" dirty="0" smtClean="0">
                <a:solidFill>
                  <a:srgbClr val="1B3742"/>
                </a:solidFill>
              </a:rPr>
              <a:t>an’t simply quote, summarize or paraphrase without explicitly addressing the prompt/thesis. </a:t>
            </a:r>
          </a:p>
          <a:p>
            <a:pPr lvl="1"/>
            <a:r>
              <a:rPr lang="en-US" sz="2600" dirty="0" smtClean="0">
                <a:solidFill>
                  <a:srgbClr val="1B3742"/>
                </a:solidFill>
              </a:rPr>
              <a:t>SAQs with stimulus will help with this too.</a:t>
            </a:r>
          </a:p>
          <a:p>
            <a:pPr lvl="1"/>
            <a:r>
              <a:rPr lang="en-US" sz="2600" dirty="0" smtClean="0">
                <a:solidFill>
                  <a:srgbClr val="1B3742"/>
                </a:solidFill>
              </a:rPr>
              <a:t>Encourage your students to address all as there is always a chance that they might not get all 6 of the others them right</a:t>
            </a:r>
            <a:endParaRPr lang="en-US" sz="2600" dirty="0">
              <a:solidFill>
                <a:srgbClr val="1B3742"/>
              </a:solidFill>
            </a:endParaRPr>
          </a:p>
        </p:txBody>
      </p:sp>
    </p:spTree>
    <p:custDataLst>
      <p:tags r:id="rId1"/>
    </p:custDataLst>
    <p:extLst>
      <p:ext uri="{BB962C8B-B14F-4D97-AF65-F5344CB8AC3E}">
        <p14:creationId xmlns:p14="http://schemas.microsoft.com/office/powerpoint/2010/main" val="17746410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67810"/>
          </a:xfrm>
        </p:spPr>
        <p:txBody>
          <a:bodyPr/>
          <a:lstStyle/>
          <a:p>
            <a:r>
              <a:rPr lang="en-US" b="1" dirty="0" smtClean="0"/>
              <a:t>Similar But Different</a:t>
            </a:r>
            <a:endParaRPr lang="en-US" b="1" dirty="0"/>
          </a:p>
        </p:txBody>
      </p:sp>
      <p:sp>
        <p:nvSpPr>
          <p:cNvPr id="3" name="Content Placeholder 2"/>
          <p:cNvSpPr>
            <a:spLocks noGrp="1"/>
          </p:cNvSpPr>
          <p:nvPr>
            <p:ph idx="1"/>
          </p:nvPr>
        </p:nvSpPr>
        <p:spPr>
          <a:xfrm>
            <a:off x="379124" y="1175386"/>
            <a:ext cx="8454468" cy="5469985"/>
          </a:xfrm>
        </p:spPr>
        <p:txBody>
          <a:bodyPr>
            <a:noAutofit/>
          </a:bodyPr>
          <a:lstStyle/>
          <a:p>
            <a:pPr marL="0" indent="0">
              <a:buNone/>
            </a:pPr>
            <a:r>
              <a:rPr lang="en-US" sz="2800" b="1" dirty="0" smtClean="0">
                <a:solidFill>
                  <a:schemeClr val="accent2"/>
                </a:solidFill>
              </a:rPr>
              <a:t>Argument Development </a:t>
            </a:r>
            <a:r>
              <a:rPr lang="en-US" sz="2800" dirty="0" smtClean="0"/>
              <a:t>– </a:t>
            </a:r>
            <a:r>
              <a:rPr lang="en-US" sz="2800" dirty="0" smtClean="0">
                <a:solidFill>
                  <a:srgbClr val="1B3742"/>
                </a:solidFill>
              </a:rPr>
              <a:t>some grouping might help them here but can’t be all these are from Africa sort of group, needs to be more sophisticated</a:t>
            </a:r>
          </a:p>
          <a:p>
            <a:r>
              <a:rPr lang="en-US" sz="2800" dirty="0">
                <a:solidFill>
                  <a:srgbClr val="1B3742"/>
                </a:solidFill>
              </a:rPr>
              <a:t>Topic sentences (mini-thesis) are key here</a:t>
            </a:r>
          </a:p>
          <a:p>
            <a:r>
              <a:rPr lang="en-US" sz="2800" dirty="0">
                <a:solidFill>
                  <a:srgbClr val="1B3742"/>
                </a:solidFill>
              </a:rPr>
              <a:t>Shoe lesson won’t </a:t>
            </a:r>
            <a:r>
              <a:rPr lang="en-US" sz="2800" dirty="0" smtClean="0">
                <a:solidFill>
                  <a:srgbClr val="1B3742"/>
                </a:solidFill>
              </a:rPr>
              <a:t>work.  </a:t>
            </a:r>
            <a:r>
              <a:rPr lang="en-US" sz="2800" dirty="0">
                <a:solidFill>
                  <a:srgbClr val="1B3742"/>
                </a:solidFill>
              </a:rPr>
              <a:t>Instead try Larry Treadwell’s old football DBQ and have kids “group” them according to </a:t>
            </a:r>
            <a:r>
              <a:rPr lang="en-US" sz="2800" dirty="0" smtClean="0">
                <a:solidFill>
                  <a:srgbClr val="1B3742"/>
                </a:solidFill>
              </a:rPr>
              <a:t>all three of these categories </a:t>
            </a:r>
            <a:r>
              <a:rPr lang="en-US" sz="2800" dirty="0">
                <a:solidFill>
                  <a:srgbClr val="1B3742"/>
                </a:solidFill>
              </a:rPr>
              <a:t>– contradiction, </a:t>
            </a:r>
            <a:r>
              <a:rPr lang="en-US" sz="2800" dirty="0" smtClean="0">
                <a:solidFill>
                  <a:srgbClr val="1B3742"/>
                </a:solidFill>
              </a:rPr>
              <a:t>corroboration, and qualification etc.</a:t>
            </a:r>
            <a:endParaRPr lang="en-US" sz="2800" dirty="0">
              <a:solidFill>
                <a:srgbClr val="1B3742"/>
              </a:solidFill>
            </a:endParaRPr>
          </a:p>
        </p:txBody>
      </p:sp>
    </p:spTree>
    <p:custDataLst>
      <p:tags r:id="rId1"/>
    </p:custDataLst>
    <p:extLst>
      <p:ext uri="{BB962C8B-B14F-4D97-AF65-F5344CB8AC3E}">
        <p14:creationId xmlns:p14="http://schemas.microsoft.com/office/powerpoint/2010/main" val="38308720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5105"/>
          </a:xfrm>
        </p:spPr>
        <p:txBody>
          <a:bodyPr/>
          <a:lstStyle/>
          <a:p>
            <a:r>
              <a:rPr lang="en-US" b="1" dirty="0" smtClean="0"/>
              <a:t>Similar But Different</a:t>
            </a:r>
            <a:endParaRPr lang="en-US" b="1" dirty="0"/>
          </a:p>
        </p:txBody>
      </p:sp>
      <p:sp>
        <p:nvSpPr>
          <p:cNvPr id="3" name="Content Placeholder 2"/>
          <p:cNvSpPr>
            <a:spLocks noGrp="1"/>
          </p:cNvSpPr>
          <p:nvPr>
            <p:ph idx="1"/>
          </p:nvPr>
        </p:nvSpPr>
        <p:spPr>
          <a:xfrm>
            <a:off x="151650" y="1175386"/>
            <a:ext cx="8852548" cy="5469985"/>
          </a:xfrm>
        </p:spPr>
        <p:txBody>
          <a:bodyPr>
            <a:noAutofit/>
          </a:bodyPr>
          <a:lstStyle/>
          <a:p>
            <a:pPr marL="0" indent="0">
              <a:buNone/>
            </a:pPr>
            <a:r>
              <a:rPr lang="en-US" sz="2800" b="1" dirty="0" smtClean="0">
                <a:solidFill>
                  <a:srgbClr val="244A58"/>
                </a:solidFill>
              </a:rPr>
              <a:t>Sourcing</a:t>
            </a:r>
            <a:r>
              <a:rPr lang="en-US" sz="2800" dirty="0" smtClean="0">
                <a:solidFill>
                  <a:srgbClr val="244A58"/>
                </a:solidFill>
              </a:rPr>
              <a:t> </a:t>
            </a:r>
            <a:r>
              <a:rPr lang="en-US" sz="2800" dirty="0" smtClean="0"/>
              <a:t>– </a:t>
            </a:r>
            <a:r>
              <a:rPr lang="en-US" sz="2800" dirty="0" smtClean="0">
                <a:solidFill>
                  <a:srgbClr val="1B3742"/>
                </a:solidFill>
              </a:rPr>
              <a:t>like POV; for those who used SOAPSTONE, now SOAP; Practice with each</a:t>
            </a:r>
          </a:p>
          <a:p>
            <a:pPr lvl="1"/>
            <a:r>
              <a:rPr lang="en-US" sz="2600" dirty="0" smtClean="0">
                <a:solidFill>
                  <a:srgbClr val="1B3742"/>
                </a:solidFill>
              </a:rPr>
              <a:t>POV = Speaker</a:t>
            </a:r>
          </a:p>
          <a:p>
            <a:pPr lvl="1"/>
            <a:r>
              <a:rPr lang="en-US" sz="2800" dirty="0">
                <a:solidFill>
                  <a:srgbClr val="1B3742"/>
                </a:solidFill>
              </a:rPr>
              <a:t>Historical Context </a:t>
            </a:r>
            <a:r>
              <a:rPr lang="en-US" sz="2800" dirty="0" smtClean="0">
                <a:solidFill>
                  <a:srgbClr val="1B3742"/>
                </a:solidFill>
              </a:rPr>
              <a:t>= </a:t>
            </a:r>
            <a:r>
              <a:rPr lang="en-US" sz="2800" dirty="0">
                <a:solidFill>
                  <a:srgbClr val="1B3742"/>
                </a:solidFill>
              </a:rPr>
              <a:t>Occasion on Steroids</a:t>
            </a:r>
          </a:p>
          <a:p>
            <a:pPr lvl="1"/>
            <a:r>
              <a:rPr lang="en-US" sz="2800" dirty="0" smtClean="0">
                <a:solidFill>
                  <a:srgbClr val="1B3742"/>
                </a:solidFill>
              </a:rPr>
              <a:t>Audience</a:t>
            </a:r>
            <a:endParaRPr lang="en-US" sz="2800" dirty="0">
              <a:solidFill>
                <a:srgbClr val="1B3742"/>
              </a:solidFill>
            </a:endParaRPr>
          </a:p>
          <a:p>
            <a:pPr lvl="1"/>
            <a:r>
              <a:rPr lang="en-US" sz="2800" dirty="0" smtClean="0">
                <a:solidFill>
                  <a:srgbClr val="1B3742"/>
                </a:solidFill>
              </a:rPr>
              <a:t>Purpose </a:t>
            </a:r>
          </a:p>
          <a:p>
            <a:pPr>
              <a:spcBef>
                <a:spcPts val="800"/>
              </a:spcBef>
            </a:pPr>
            <a:r>
              <a:rPr lang="en-US" sz="2800" dirty="0">
                <a:solidFill>
                  <a:srgbClr val="1B3742"/>
                </a:solidFill>
              </a:rPr>
              <a:t>C</a:t>
            </a:r>
            <a:r>
              <a:rPr lang="en-US" sz="2800" dirty="0" smtClean="0">
                <a:solidFill>
                  <a:srgbClr val="1B3742"/>
                </a:solidFill>
              </a:rPr>
              <a:t>an’t simply restate material in source line, need to make connection to its significance</a:t>
            </a:r>
          </a:p>
          <a:p>
            <a:pPr>
              <a:spcBef>
                <a:spcPts val="800"/>
              </a:spcBef>
            </a:pPr>
            <a:r>
              <a:rPr lang="en-US" sz="2800" dirty="0">
                <a:solidFill>
                  <a:srgbClr val="1B3742"/>
                </a:solidFill>
              </a:rPr>
              <a:t>C</a:t>
            </a:r>
            <a:r>
              <a:rPr lang="en-US" sz="2800" dirty="0" smtClean="0">
                <a:solidFill>
                  <a:srgbClr val="1B3742"/>
                </a:solidFill>
              </a:rPr>
              <a:t>onsiderable overlap – e.g. students addressing audience will often also address purpose, etc.</a:t>
            </a:r>
          </a:p>
          <a:p>
            <a:pPr>
              <a:spcBef>
                <a:spcPts val="800"/>
              </a:spcBef>
            </a:pPr>
            <a:r>
              <a:rPr lang="en-US" sz="2800" dirty="0">
                <a:solidFill>
                  <a:srgbClr val="1B3742"/>
                </a:solidFill>
              </a:rPr>
              <a:t>H</a:t>
            </a:r>
            <a:r>
              <a:rPr lang="en-US" sz="2800" dirty="0" smtClean="0">
                <a:solidFill>
                  <a:srgbClr val="1B3742"/>
                </a:solidFill>
              </a:rPr>
              <a:t>ave kids </a:t>
            </a:r>
            <a:r>
              <a:rPr lang="en-US" sz="2800" dirty="0">
                <a:solidFill>
                  <a:srgbClr val="1B3742"/>
                </a:solidFill>
              </a:rPr>
              <a:t>attempt </a:t>
            </a:r>
            <a:r>
              <a:rPr lang="en-US" sz="2800" dirty="0" smtClean="0">
                <a:solidFill>
                  <a:srgbClr val="1B3742"/>
                </a:solidFill>
              </a:rPr>
              <a:t>more than 4 as </a:t>
            </a:r>
            <a:r>
              <a:rPr lang="en-US" sz="2800" dirty="0">
                <a:solidFill>
                  <a:srgbClr val="1B3742"/>
                </a:solidFill>
              </a:rPr>
              <a:t>insurance</a:t>
            </a:r>
          </a:p>
          <a:p>
            <a:endParaRPr lang="en-US" sz="2800" dirty="0" smtClean="0">
              <a:solidFill>
                <a:srgbClr val="1B3742"/>
              </a:solidFill>
            </a:endParaRPr>
          </a:p>
        </p:txBody>
      </p:sp>
    </p:spTree>
    <p:custDataLst>
      <p:tags r:id="rId1"/>
    </p:custDataLst>
    <p:extLst>
      <p:ext uri="{BB962C8B-B14F-4D97-AF65-F5344CB8AC3E}">
        <p14:creationId xmlns:p14="http://schemas.microsoft.com/office/powerpoint/2010/main" val="36780944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010937"/>
          </a:xfrm>
        </p:spPr>
        <p:txBody>
          <a:bodyPr/>
          <a:lstStyle/>
          <a:p>
            <a:r>
              <a:rPr lang="en-US" b="1" dirty="0" smtClean="0"/>
              <a:t>New to APWH - </a:t>
            </a:r>
            <a:r>
              <a:rPr lang="en-US" b="1" dirty="0"/>
              <a:t>Contextualizing</a:t>
            </a:r>
          </a:p>
        </p:txBody>
      </p:sp>
      <p:sp>
        <p:nvSpPr>
          <p:cNvPr id="3" name="Content Placeholder 2"/>
          <p:cNvSpPr>
            <a:spLocks noGrp="1"/>
          </p:cNvSpPr>
          <p:nvPr>
            <p:ph sz="half" idx="1"/>
          </p:nvPr>
        </p:nvSpPr>
        <p:spPr>
          <a:xfrm>
            <a:off x="0" y="1118513"/>
            <a:ext cx="4606358" cy="4825088"/>
          </a:xfrm>
        </p:spPr>
        <p:txBody>
          <a:bodyPr>
            <a:noAutofit/>
          </a:bodyPr>
          <a:lstStyle/>
          <a:p>
            <a:pPr>
              <a:spcBef>
                <a:spcPts val="1000"/>
              </a:spcBef>
            </a:pPr>
            <a:r>
              <a:rPr lang="en-US" sz="2800" dirty="0" smtClean="0">
                <a:solidFill>
                  <a:srgbClr val="244A58"/>
                </a:solidFill>
              </a:rPr>
              <a:t>Build on Global Context for CCOT</a:t>
            </a:r>
          </a:p>
          <a:p>
            <a:pPr>
              <a:spcBef>
                <a:spcPts val="1000"/>
              </a:spcBef>
            </a:pPr>
            <a:r>
              <a:rPr lang="en-US" sz="2800" dirty="0">
                <a:solidFill>
                  <a:srgbClr val="244A58"/>
                </a:solidFill>
              </a:rPr>
              <a:t>T</a:t>
            </a:r>
            <a:r>
              <a:rPr lang="en-US" sz="2800" dirty="0" smtClean="0">
                <a:solidFill>
                  <a:srgbClr val="244A58"/>
                </a:solidFill>
              </a:rPr>
              <a:t>each concept of zooming in/focusing on the topic, then widen the lens to the society, region, world, time period and the </a:t>
            </a:r>
            <a:r>
              <a:rPr lang="en-US" sz="2800" b="1" dirty="0" smtClean="0">
                <a:solidFill>
                  <a:srgbClr val="244A58"/>
                </a:solidFill>
              </a:rPr>
              <a:t>event/developments/processes.  </a:t>
            </a:r>
          </a:p>
          <a:p>
            <a:pPr>
              <a:spcBef>
                <a:spcPts val="1000"/>
              </a:spcBef>
            </a:pPr>
            <a:r>
              <a:rPr lang="en-US" sz="2800" b="1" dirty="0" smtClean="0">
                <a:solidFill>
                  <a:srgbClr val="244A58"/>
                </a:solidFill>
              </a:rPr>
              <a:t>Emphasize tying it back to the prompt!!!</a:t>
            </a:r>
          </a:p>
          <a:p>
            <a:pPr marL="0" indent="0">
              <a:buNone/>
            </a:pPr>
            <a:endParaRPr lang="en-US" sz="2800" b="1" dirty="0" smtClean="0"/>
          </a:p>
        </p:txBody>
      </p:sp>
      <p:pic>
        <p:nvPicPr>
          <p:cNvPr id="5" name="Content Placeholder 4"/>
          <p:cNvPicPr>
            <a:picLocks noGrp="1" noChangeAspect="1"/>
          </p:cNvPicPr>
          <p:nvPr>
            <p:ph sz="half" idx="2"/>
          </p:nvPr>
        </p:nvPicPr>
        <p:blipFill rotWithShape="1">
          <a:blip r:embed="rId3"/>
          <a:srcRect l="6867" r="1431"/>
          <a:stretch/>
        </p:blipFill>
        <p:spPr>
          <a:xfrm>
            <a:off x="4751070" y="1600201"/>
            <a:ext cx="4082521" cy="4343400"/>
          </a:xfrm>
        </p:spPr>
      </p:pic>
    </p:spTree>
    <p:custDataLst>
      <p:tags r:id="rId1"/>
    </p:custDataLst>
    <p:extLst>
      <p:ext uri="{BB962C8B-B14F-4D97-AF65-F5344CB8AC3E}">
        <p14:creationId xmlns:p14="http://schemas.microsoft.com/office/powerpoint/2010/main" val="3399442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840316"/>
          </a:xfrm>
        </p:spPr>
        <p:txBody>
          <a:bodyPr/>
          <a:lstStyle/>
          <a:p>
            <a:r>
              <a:rPr lang="en-US" b="1" dirty="0" smtClean="0"/>
              <a:t>New to APWH - </a:t>
            </a:r>
            <a:r>
              <a:rPr lang="en-US" b="1" dirty="0"/>
              <a:t>Contextualizing</a:t>
            </a:r>
          </a:p>
        </p:txBody>
      </p:sp>
      <p:sp>
        <p:nvSpPr>
          <p:cNvPr id="3" name="Content Placeholder 2"/>
          <p:cNvSpPr>
            <a:spLocks noGrp="1"/>
          </p:cNvSpPr>
          <p:nvPr>
            <p:ph idx="1"/>
          </p:nvPr>
        </p:nvSpPr>
        <p:spPr>
          <a:xfrm>
            <a:off x="158730" y="947892"/>
            <a:ext cx="8985270" cy="5910107"/>
          </a:xfrm>
        </p:spPr>
        <p:txBody>
          <a:bodyPr>
            <a:normAutofit fontScale="85000" lnSpcReduction="20000"/>
          </a:bodyPr>
          <a:lstStyle/>
          <a:p>
            <a:pPr marL="0" indent="0">
              <a:buNone/>
            </a:pPr>
            <a:r>
              <a:rPr lang="en-US" sz="3300" dirty="0" smtClean="0">
                <a:solidFill>
                  <a:srgbClr val="1B3742"/>
                </a:solidFill>
              </a:rPr>
              <a:t>Have kids start with themselves on a test day and understand the factors affecting their performance</a:t>
            </a:r>
          </a:p>
          <a:p>
            <a:r>
              <a:rPr lang="en-US" sz="3300" dirty="0" smtClean="0">
                <a:solidFill>
                  <a:srgbClr val="1B3742"/>
                </a:solidFill>
              </a:rPr>
              <a:t>How much they slept, studied, etc. </a:t>
            </a:r>
          </a:p>
          <a:p>
            <a:r>
              <a:rPr lang="en-US" sz="3300" dirty="0" smtClean="0">
                <a:solidFill>
                  <a:srgbClr val="1B3742"/>
                </a:solidFill>
              </a:rPr>
              <a:t>How teacher prepared them; classmates’ influences</a:t>
            </a:r>
          </a:p>
          <a:p>
            <a:r>
              <a:rPr lang="en-US" sz="3300" dirty="0" smtClean="0">
                <a:solidFill>
                  <a:srgbClr val="1B3742"/>
                </a:solidFill>
              </a:rPr>
              <a:t>School resources (e.g. textbook), principal’s priorities</a:t>
            </a:r>
          </a:p>
          <a:p>
            <a:r>
              <a:rPr lang="en-US" sz="3300" dirty="0" smtClean="0">
                <a:solidFill>
                  <a:srgbClr val="1B3742"/>
                </a:solidFill>
              </a:rPr>
              <a:t>County/school board’s goals, real estate/taxes, parents’ education level and expectations</a:t>
            </a:r>
          </a:p>
          <a:p>
            <a:r>
              <a:rPr lang="en-US" sz="3300" dirty="0" smtClean="0">
                <a:solidFill>
                  <a:srgbClr val="1B3742"/>
                </a:solidFill>
              </a:rPr>
              <a:t>State’s department of education’s testing policy, subsidizing of exams, training of teachers, etc.</a:t>
            </a:r>
          </a:p>
          <a:p>
            <a:r>
              <a:rPr lang="en-US" sz="3300" dirty="0" smtClean="0">
                <a:solidFill>
                  <a:srgbClr val="1B3742"/>
                </a:solidFill>
              </a:rPr>
              <a:t>National – rankings, focus on world history</a:t>
            </a:r>
          </a:p>
        </p:txBody>
      </p:sp>
    </p:spTree>
    <p:custDataLst>
      <p:tags r:id="rId1"/>
    </p:custDataLst>
    <p:extLst>
      <p:ext uri="{BB962C8B-B14F-4D97-AF65-F5344CB8AC3E}">
        <p14:creationId xmlns:p14="http://schemas.microsoft.com/office/powerpoint/2010/main" val="30648578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840316"/>
          </a:xfrm>
        </p:spPr>
        <p:txBody>
          <a:bodyPr/>
          <a:lstStyle/>
          <a:p>
            <a:r>
              <a:rPr lang="en-US" sz="4200" b="1" dirty="0" smtClean="0"/>
              <a:t>New to APWH – Outside Evidence</a:t>
            </a:r>
            <a:endParaRPr lang="en-US" sz="4200" b="1" dirty="0"/>
          </a:p>
        </p:txBody>
      </p:sp>
      <p:sp>
        <p:nvSpPr>
          <p:cNvPr id="3" name="Content Placeholder 2"/>
          <p:cNvSpPr>
            <a:spLocks noGrp="1"/>
          </p:cNvSpPr>
          <p:nvPr>
            <p:ph idx="1"/>
          </p:nvPr>
        </p:nvSpPr>
        <p:spPr>
          <a:xfrm>
            <a:off x="0" y="947892"/>
            <a:ext cx="9144000" cy="5584077"/>
          </a:xfrm>
        </p:spPr>
        <p:txBody>
          <a:bodyPr>
            <a:noAutofit/>
          </a:bodyPr>
          <a:lstStyle/>
          <a:p>
            <a:r>
              <a:rPr lang="en-US" sz="2800" dirty="0" smtClean="0">
                <a:solidFill>
                  <a:srgbClr val="1B3742"/>
                </a:solidFill>
              </a:rPr>
              <a:t>NOT like Additional Document  </a:t>
            </a:r>
          </a:p>
          <a:p>
            <a:pPr lvl="1"/>
            <a:r>
              <a:rPr lang="en-US" sz="2800" dirty="0" smtClean="0">
                <a:solidFill>
                  <a:srgbClr val="1B3742"/>
                </a:solidFill>
              </a:rPr>
              <a:t>Think of Geography - societies related to topic</a:t>
            </a:r>
          </a:p>
          <a:p>
            <a:pPr lvl="1"/>
            <a:r>
              <a:rPr lang="en-US" sz="2800" dirty="0" smtClean="0">
                <a:solidFill>
                  <a:srgbClr val="1B3742"/>
                </a:solidFill>
              </a:rPr>
              <a:t>Argument Development - see if there is evidence that would help either corroborate, contradict or qualify points made by documents (this would also help students place it within their essays)</a:t>
            </a:r>
          </a:p>
          <a:p>
            <a:pPr>
              <a:spcBef>
                <a:spcPts val="800"/>
              </a:spcBef>
            </a:pPr>
            <a:r>
              <a:rPr lang="en-US" sz="2800" dirty="0">
                <a:solidFill>
                  <a:srgbClr val="1B3742"/>
                </a:solidFill>
              </a:rPr>
              <a:t>G</a:t>
            </a:r>
            <a:r>
              <a:rPr lang="en-US" sz="2800" dirty="0" smtClean="0">
                <a:solidFill>
                  <a:srgbClr val="1B3742"/>
                </a:solidFill>
              </a:rPr>
              <a:t>ive MCQs asking which piece of evidence would help support / contradict / qualify argument given</a:t>
            </a:r>
          </a:p>
        </p:txBody>
      </p:sp>
    </p:spTree>
    <p:custDataLst>
      <p:tags r:id="rId1"/>
    </p:custDataLst>
    <p:extLst>
      <p:ext uri="{BB962C8B-B14F-4D97-AF65-F5344CB8AC3E}">
        <p14:creationId xmlns:p14="http://schemas.microsoft.com/office/powerpoint/2010/main" val="295451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336956"/>
          </a:xfrm>
        </p:spPr>
        <p:txBody>
          <a:bodyPr/>
          <a:lstStyle/>
          <a:p>
            <a:r>
              <a:rPr lang="en-US" dirty="0" smtClean="0"/>
              <a:t>Shift #4:  </a:t>
            </a:r>
            <a:r>
              <a:rPr lang="en-US" b="1" dirty="0" smtClean="0"/>
              <a:t>Synthesis </a:t>
            </a:r>
            <a:endParaRPr lang="en-US" dirty="0"/>
          </a:p>
        </p:txBody>
      </p:sp>
      <p:sp>
        <p:nvSpPr>
          <p:cNvPr id="3" name="Content Placeholder 2"/>
          <p:cNvSpPr>
            <a:spLocks noGrp="1"/>
          </p:cNvSpPr>
          <p:nvPr>
            <p:ph idx="1"/>
          </p:nvPr>
        </p:nvSpPr>
        <p:spPr>
          <a:xfrm>
            <a:off x="0" y="2046940"/>
            <a:ext cx="9143999" cy="4490647"/>
          </a:xfrm>
        </p:spPr>
        <p:txBody>
          <a:bodyPr>
            <a:normAutofit/>
          </a:bodyPr>
          <a:lstStyle/>
          <a:p>
            <a:pPr marL="0" indent="0" algn="ctr">
              <a:buNone/>
            </a:pPr>
            <a:r>
              <a:rPr lang="en-US" sz="4400" dirty="0" smtClean="0"/>
              <a:t>Student needs to connect or expand the argument to a different       time, space, theme, or discipline.</a:t>
            </a:r>
          </a:p>
          <a:p>
            <a:pPr marL="0" indent="0" algn="ctr">
              <a:buNone/>
            </a:pPr>
            <a:endParaRPr lang="en-US" sz="4400" dirty="0"/>
          </a:p>
        </p:txBody>
      </p:sp>
    </p:spTree>
    <p:custDataLst>
      <p:tags r:id="rId1"/>
    </p:custDataLst>
    <p:extLst>
      <p:ext uri="{BB962C8B-B14F-4D97-AF65-F5344CB8AC3E}">
        <p14:creationId xmlns:p14="http://schemas.microsoft.com/office/powerpoint/2010/main" val="13372723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16148"/>
          </a:xfrm>
        </p:spPr>
        <p:txBody>
          <a:bodyPr/>
          <a:lstStyle/>
          <a:p>
            <a:r>
              <a:rPr lang="en-US" b="1" dirty="0" smtClean="0"/>
              <a:t>New to APWH - Synthesis</a:t>
            </a:r>
            <a:endParaRPr lang="en-US" b="1" dirty="0"/>
          </a:p>
        </p:txBody>
      </p:sp>
      <p:sp>
        <p:nvSpPr>
          <p:cNvPr id="3" name="Content Placeholder 2"/>
          <p:cNvSpPr>
            <a:spLocks noGrp="1"/>
          </p:cNvSpPr>
          <p:nvPr>
            <p:ph sz="half" idx="1"/>
          </p:nvPr>
        </p:nvSpPr>
        <p:spPr>
          <a:xfrm>
            <a:off x="265386" y="1277918"/>
            <a:ext cx="4751071" cy="4919877"/>
          </a:xfrm>
        </p:spPr>
        <p:txBody>
          <a:bodyPr>
            <a:noAutofit/>
          </a:bodyPr>
          <a:lstStyle/>
          <a:p>
            <a:r>
              <a:rPr lang="en-US" sz="2800" dirty="0">
                <a:solidFill>
                  <a:srgbClr val="1B3742"/>
                </a:solidFill>
              </a:rPr>
              <a:t>U</a:t>
            </a:r>
            <a:r>
              <a:rPr lang="en-US" sz="2800" dirty="0" smtClean="0">
                <a:solidFill>
                  <a:srgbClr val="1B3742"/>
                </a:solidFill>
              </a:rPr>
              <a:t>n-teach other teachers’ teachings like we do w/comparison</a:t>
            </a:r>
          </a:p>
          <a:p>
            <a:r>
              <a:rPr lang="en-US" sz="2800" dirty="0" smtClean="0">
                <a:solidFill>
                  <a:srgbClr val="1B3742"/>
                </a:solidFill>
              </a:rPr>
              <a:t>Introduce first in MCQs &amp; SAQs before having them do this in</a:t>
            </a:r>
          </a:p>
          <a:p>
            <a:r>
              <a:rPr lang="en-US" sz="2800" dirty="0" smtClean="0">
                <a:solidFill>
                  <a:srgbClr val="1B3742"/>
                </a:solidFill>
              </a:rPr>
              <a:t>Hammers home point of argument development as this MUST TIE TO PROMPT!!!! </a:t>
            </a:r>
          </a:p>
        </p:txBody>
      </p:sp>
      <p:pic>
        <p:nvPicPr>
          <p:cNvPr id="6" name="Content Placeholder 5"/>
          <p:cNvPicPr>
            <a:picLocks noGrp="1" noChangeAspect="1"/>
          </p:cNvPicPr>
          <p:nvPr>
            <p:ph sz="half" idx="2"/>
          </p:nvPr>
        </p:nvPicPr>
        <p:blipFill>
          <a:blip r:embed="rId3"/>
          <a:srcRect t="45" b="45"/>
          <a:stretch>
            <a:fillRect/>
          </a:stretch>
        </p:blipFill>
        <p:spPr>
          <a:xfrm>
            <a:off x="5303520" y="1221044"/>
            <a:ext cx="3840480" cy="4343400"/>
          </a:xfrm>
        </p:spPr>
      </p:pic>
    </p:spTree>
    <p:custDataLst>
      <p:tags r:id="rId1"/>
    </p:custDataLst>
    <p:extLst>
      <p:ext uri="{BB962C8B-B14F-4D97-AF65-F5344CB8AC3E}">
        <p14:creationId xmlns:p14="http://schemas.microsoft.com/office/powerpoint/2010/main" val="35192756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4063"/>
          </a:xfrm>
        </p:spPr>
        <p:txBody>
          <a:bodyPr/>
          <a:lstStyle/>
          <a:p>
            <a:r>
              <a:rPr lang="en-US" b="1" dirty="0" smtClean="0"/>
              <a:t>New to APWH - Synthesis</a:t>
            </a:r>
            <a:endParaRPr lang="en-US" b="1" dirty="0"/>
          </a:p>
        </p:txBody>
      </p:sp>
      <p:sp>
        <p:nvSpPr>
          <p:cNvPr id="3" name="Content Placeholder 2"/>
          <p:cNvSpPr>
            <a:spLocks noGrp="1"/>
          </p:cNvSpPr>
          <p:nvPr>
            <p:ph sz="half" idx="1"/>
          </p:nvPr>
        </p:nvSpPr>
        <p:spPr>
          <a:xfrm>
            <a:off x="0" y="5405038"/>
            <a:ext cx="8985242" cy="1452961"/>
          </a:xfrm>
        </p:spPr>
        <p:txBody>
          <a:bodyPr>
            <a:noAutofit/>
          </a:bodyPr>
          <a:lstStyle/>
          <a:p>
            <a:pPr marL="0" indent="0">
              <a:buNone/>
            </a:pPr>
            <a:r>
              <a:rPr lang="en-US" sz="3000" dirty="0" smtClean="0">
                <a:solidFill>
                  <a:srgbClr val="1B3742"/>
                </a:solidFill>
              </a:rPr>
              <a:t>e.g. Lin-Manuel Miranda looking at Alexander Hamilton and seeing similarities to Rap Artists </a:t>
            </a:r>
            <a:r>
              <a:rPr lang="en-US" sz="3000" dirty="0" smtClean="0">
                <a:solidFill>
                  <a:srgbClr val="1B3742"/>
                </a:solidFill>
                <a:sym typeface="Wingdings"/>
              </a:rPr>
              <a:t> Hamilton the hip-hop musical</a:t>
            </a:r>
            <a:endParaRPr lang="en-US" sz="3000" dirty="0" smtClean="0">
              <a:solidFill>
                <a:srgbClr val="1B3742"/>
              </a:solidFill>
            </a:endParaRPr>
          </a:p>
        </p:txBody>
      </p:sp>
      <p:pic>
        <p:nvPicPr>
          <p:cNvPr id="5" name="Content Placeholder 4"/>
          <p:cNvPicPr>
            <a:picLocks noGrp="1" noChangeAspect="1"/>
          </p:cNvPicPr>
          <p:nvPr>
            <p:ph sz="half" idx="2"/>
          </p:nvPr>
        </p:nvPicPr>
        <p:blipFill rotWithShape="1">
          <a:blip r:embed="rId3"/>
          <a:srcRect l="6589" r="17996"/>
          <a:stretch/>
        </p:blipFill>
        <p:spPr>
          <a:xfrm>
            <a:off x="3256914" y="1061638"/>
            <a:ext cx="5826663" cy="4343400"/>
          </a:xfrm>
        </p:spPr>
      </p:pic>
      <p:sp>
        <p:nvSpPr>
          <p:cNvPr id="6" name="Rectangle 5"/>
          <p:cNvSpPr/>
          <p:nvPr/>
        </p:nvSpPr>
        <p:spPr>
          <a:xfrm>
            <a:off x="0" y="1084714"/>
            <a:ext cx="3256914" cy="4247317"/>
          </a:xfrm>
          <a:prstGeom prst="rect">
            <a:avLst/>
          </a:prstGeom>
        </p:spPr>
        <p:txBody>
          <a:bodyPr wrap="square">
            <a:spAutoFit/>
          </a:bodyPr>
          <a:lstStyle/>
          <a:p>
            <a:r>
              <a:rPr lang="en-US" sz="3000" b="1" dirty="0">
                <a:solidFill>
                  <a:srgbClr val="1B3742"/>
                </a:solidFill>
              </a:rPr>
              <a:t>Different period, situation, era, area </a:t>
            </a:r>
            <a:r>
              <a:rPr lang="en-US" sz="3000" dirty="0">
                <a:solidFill>
                  <a:srgbClr val="1B3742"/>
                </a:solidFill>
              </a:rPr>
              <a:t>– not just what we did in CCOT but rather a comparison that leads to analytical realization </a:t>
            </a:r>
          </a:p>
        </p:txBody>
      </p:sp>
    </p:spTree>
    <p:custDataLst>
      <p:tags r:id="rId1"/>
    </p:custDataLst>
    <p:extLst>
      <p:ext uri="{BB962C8B-B14F-4D97-AF65-F5344CB8AC3E}">
        <p14:creationId xmlns:p14="http://schemas.microsoft.com/office/powerpoint/2010/main" val="12463690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9274"/>
          </a:xfrm>
        </p:spPr>
        <p:txBody>
          <a:bodyPr/>
          <a:lstStyle/>
          <a:p>
            <a:r>
              <a:rPr lang="en-US" b="1" dirty="0" smtClean="0"/>
              <a:t>New to APWH - Synthesis</a:t>
            </a:r>
            <a:endParaRPr lang="en-US" b="1" dirty="0"/>
          </a:p>
        </p:txBody>
      </p:sp>
      <p:sp>
        <p:nvSpPr>
          <p:cNvPr id="3" name="Content Placeholder 2"/>
          <p:cNvSpPr>
            <a:spLocks noGrp="1"/>
          </p:cNvSpPr>
          <p:nvPr>
            <p:ph sz="half" idx="1"/>
          </p:nvPr>
        </p:nvSpPr>
        <p:spPr>
          <a:xfrm>
            <a:off x="0" y="1118512"/>
            <a:ext cx="2672825" cy="5739487"/>
          </a:xfrm>
        </p:spPr>
        <p:txBody>
          <a:bodyPr>
            <a:noAutofit/>
          </a:bodyPr>
          <a:lstStyle/>
          <a:p>
            <a:pPr marL="0" indent="0">
              <a:buNone/>
            </a:pPr>
            <a:r>
              <a:rPr lang="en-US" sz="2400" b="1" dirty="0" smtClean="0">
                <a:solidFill>
                  <a:srgbClr val="1B3742"/>
                </a:solidFill>
              </a:rPr>
              <a:t>Different Theme </a:t>
            </a:r>
          </a:p>
          <a:p>
            <a:r>
              <a:rPr lang="en-US" sz="2400" dirty="0" smtClean="0">
                <a:solidFill>
                  <a:srgbClr val="1B3742"/>
                </a:solidFill>
              </a:rPr>
              <a:t>MUST HAMMER SPICE INTO THEIR HEADS  </a:t>
            </a:r>
          </a:p>
          <a:p>
            <a:r>
              <a:rPr lang="en-US" sz="2400" dirty="0" smtClean="0">
                <a:solidFill>
                  <a:srgbClr val="1B3742"/>
                </a:solidFill>
              </a:rPr>
              <a:t>e.g. Czech women wanting to wear jeans and listen to rock and roll but deemed un-communist</a:t>
            </a:r>
          </a:p>
        </p:txBody>
      </p:sp>
      <p:sp>
        <p:nvSpPr>
          <p:cNvPr id="4" name="Content Placeholder 3"/>
          <p:cNvSpPr>
            <a:spLocks noGrp="1"/>
          </p:cNvSpPr>
          <p:nvPr>
            <p:ph sz="half" idx="2"/>
          </p:nvPr>
        </p:nvSpPr>
        <p:spPr>
          <a:xfrm>
            <a:off x="2831583" y="1118512"/>
            <a:ext cx="6312417" cy="5478817"/>
          </a:xfrm>
        </p:spPr>
        <p:txBody>
          <a:bodyPr>
            <a:noAutofit/>
          </a:bodyPr>
          <a:lstStyle/>
          <a:p>
            <a:pPr marL="0" indent="0">
              <a:buNone/>
            </a:pPr>
            <a:r>
              <a:rPr lang="en-US" sz="2500" b="1" dirty="0" smtClean="0">
                <a:solidFill>
                  <a:srgbClr val="1B3742"/>
                </a:solidFill>
              </a:rPr>
              <a:t>S</a:t>
            </a:r>
            <a:r>
              <a:rPr lang="en-US" sz="2500" dirty="0" smtClean="0">
                <a:solidFill>
                  <a:srgbClr val="1B3742"/>
                </a:solidFill>
              </a:rPr>
              <a:t>ocial = people </a:t>
            </a:r>
            <a:r>
              <a:rPr lang="en-US" sz="2500" dirty="0" err="1" smtClean="0">
                <a:solidFill>
                  <a:srgbClr val="1B3742"/>
                </a:solidFill>
              </a:rPr>
              <a:t>vis</a:t>
            </a:r>
            <a:r>
              <a:rPr lang="en-US" sz="2500" dirty="0" smtClean="0">
                <a:solidFill>
                  <a:srgbClr val="1B3742"/>
                </a:solidFill>
              </a:rPr>
              <a:t> a </a:t>
            </a:r>
            <a:r>
              <a:rPr lang="en-US" sz="2500" dirty="0" err="1" smtClean="0">
                <a:solidFill>
                  <a:srgbClr val="1B3742"/>
                </a:solidFill>
              </a:rPr>
              <a:t>vis</a:t>
            </a:r>
            <a:r>
              <a:rPr lang="en-US" sz="2500" dirty="0" smtClean="0">
                <a:solidFill>
                  <a:srgbClr val="1B3742"/>
                </a:solidFill>
              </a:rPr>
              <a:t> other people:  class, gender, race</a:t>
            </a:r>
          </a:p>
          <a:p>
            <a:pPr marL="0" indent="0">
              <a:buNone/>
            </a:pPr>
            <a:r>
              <a:rPr lang="en-US" sz="2500" b="1" dirty="0" smtClean="0">
                <a:solidFill>
                  <a:srgbClr val="1B3742"/>
                </a:solidFill>
              </a:rPr>
              <a:t>P</a:t>
            </a:r>
            <a:r>
              <a:rPr lang="en-US" sz="2500" dirty="0" smtClean="0">
                <a:solidFill>
                  <a:srgbClr val="1B3742"/>
                </a:solidFill>
              </a:rPr>
              <a:t>olitical = they usually get this one: government, military, laws</a:t>
            </a:r>
          </a:p>
          <a:p>
            <a:pPr marL="0" indent="0">
              <a:buNone/>
            </a:pPr>
            <a:r>
              <a:rPr lang="en-US" sz="2500" b="1" dirty="0" smtClean="0">
                <a:solidFill>
                  <a:srgbClr val="1B3742"/>
                </a:solidFill>
              </a:rPr>
              <a:t>I</a:t>
            </a:r>
            <a:r>
              <a:rPr lang="en-US" sz="2500" dirty="0" smtClean="0">
                <a:solidFill>
                  <a:srgbClr val="1B3742"/>
                </a:solidFill>
              </a:rPr>
              <a:t>nteractions with Environment: climate, natural disasters, demography, migrations (don’t forget the humans!)</a:t>
            </a:r>
          </a:p>
          <a:p>
            <a:pPr marL="0" indent="0">
              <a:buNone/>
            </a:pPr>
            <a:r>
              <a:rPr lang="en-US" sz="2500" b="1" dirty="0" smtClean="0">
                <a:solidFill>
                  <a:srgbClr val="1B3742"/>
                </a:solidFill>
              </a:rPr>
              <a:t>C</a:t>
            </a:r>
            <a:r>
              <a:rPr lang="en-US" sz="2500" dirty="0" smtClean="0">
                <a:solidFill>
                  <a:srgbClr val="1B3742"/>
                </a:solidFill>
              </a:rPr>
              <a:t>ultural = people can do on their own: religion, art, music, food, fashion</a:t>
            </a:r>
          </a:p>
          <a:p>
            <a:pPr marL="0" indent="0">
              <a:buNone/>
            </a:pPr>
            <a:r>
              <a:rPr lang="en-US" sz="2500" b="1" dirty="0" smtClean="0">
                <a:solidFill>
                  <a:srgbClr val="1B3742"/>
                </a:solidFill>
              </a:rPr>
              <a:t>E</a:t>
            </a:r>
            <a:r>
              <a:rPr lang="en-US" sz="2500" dirty="0" smtClean="0">
                <a:solidFill>
                  <a:srgbClr val="1B3742"/>
                </a:solidFill>
              </a:rPr>
              <a:t>conomic – usually get it – trade, industry, labor</a:t>
            </a:r>
            <a:endParaRPr lang="en-US" sz="2500" dirty="0">
              <a:solidFill>
                <a:srgbClr val="1B3742"/>
              </a:solidFill>
            </a:endParaRPr>
          </a:p>
        </p:txBody>
      </p:sp>
    </p:spTree>
    <p:custDataLst>
      <p:tags r:id="rId1"/>
    </p:custDataLst>
    <p:extLst>
      <p:ext uri="{BB962C8B-B14F-4D97-AF65-F5344CB8AC3E}">
        <p14:creationId xmlns:p14="http://schemas.microsoft.com/office/powerpoint/2010/main" val="35149966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9274"/>
          </a:xfrm>
        </p:spPr>
        <p:txBody>
          <a:bodyPr/>
          <a:lstStyle/>
          <a:p>
            <a:r>
              <a:rPr lang="en-US" b="1" dirty="0" smtClean="0"/>
              <a:t>New to APWH - Synthesis</a:t>
            </a:r>
            <a:endParaRPr lang="en-US" b="1" dirty="0"/>
          </a:p>
        </p:txBody>
      </p:sp>
      <p:pic>
        <p:nvPicPr>
          <p:cNvPr id="5" name="Content Placeholder 4"/>
          <p:cNvPicPr>
            <a:picLocks noGrp="1" noChangeAspect="1"/>
          </p:cNvPicPr>
          <p:nvPr>
            <p:ph sz="half" idx="1"/>
          </p:nvPr>
        </p:nvPicPr>
        <p:blipFill rotWithShape="1">
          <a:blip r:embed="rId3"/>
          <a:srcRect l="870" r="2158"/>
          <a:stretch/>
        </p:blipFill>
        <p:spPr>
          <a:xfrm>
            <a:off x="762663" y="966850"/>
            <a:ext cx="7047293" cy="4587798"/>
          </a:xfrm>
        </p:spPr>
      </p:pic>
      <p:sp>
        <p:nvSpPr>
          <p:cNvPr id="4" name="Content Placeholder 3"/>
          <p:cNvSpPr>
            <a:spLocks noGrp="1"/>
          </p:cNvSpPr>
          <p:nvPr>
            <p:ph sz="half" idx="2"/>
          </p:nvPr>
        </p:nvSpPr>
        <p:spPr>
          <a:xfrm>
            <a:off x="42328" y="5554648"/>
            <a:ext cx="8942913" cy="1303352"/>
          </a:xfrm>
        </p:spPr>
        <p:txBody>
          <a:bodyPr>
            <a:normAutofit fontScale="85000" lnSpcReduction="10000"/>
          </a:bodyPr>
          <a:lstStyle/>
          <a:p>
            <a:pPr marL="0" indent="0">
              <a:buNone/>
            </a:pPr>
            <a:r>
              <a:rPr lang="en-US" sz="3000" b="1" dirty="0">
                <a:solidFill>
                  <a:srgbClr val="1B3742"/>
                </a:solidFill>
              </a:rPr>
              <a:t>Different Discipline </a:t>
            </a:r>
            <a:r>
              <a:rPr lang="en-US" sz="3000" dirty="0">
                <a:solidFill>
                  <a:srgbClr val="1B3742"/>
                </a:solidFill>
              </a:rPr>
              <a:t>– we do this all the time in class, need to be explicit about it – art history, archeology, anthropology/sociology, epidemiology, </a:t>
            </a:r>
            <a:r>
              <a:rPr lang="en-US" sz="3000" dirty="0" smtClean="0">
                <a:solidFill>
                  <a:srgbClr val="1B3742"/>
                </a:solidFill>
              </a:rPr>
              <a:t>economics</a:t>
            </a:r>
            <a:endParaRPr lang="en-US" dirty="0"/>
          </a:p>
        </p:txBody>
      </p:sp>
    </p:spTree>
    <p:custDataLst>
      <p:tags r:id="rId1"/>
    </p:custDataLst>
    <p:extLst>
      <p:ext uri="{BB962C8B-B14F-4D97-AF65-F5344CB8AC3E}">
        <p14:creationId xmlns:p14="http://schemas.microsoft.com/office/powerpoint/2010/main" val="7418794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59274"/>
          </a:xfrm>
        </p:spPr>
        <p:txBody>
          <a:bodyPr/>
          <a:lstStyle/>
          <a:p>
            <a:r>
              <a:rPr lang="en-US" b="1" dirty="0" smtClean="0"/>
              <a:t>What to do with Old DBQs</a:t>
            </a:r>
            <a:endParaRPr lang="en-US" b="1" dirty="0"/>
          </a:p>
        </p:txBody>
      </p:sp>
      <p:sp>
        <p:nvSpPr>
          <p:cNvPr id="3" name="Content Placeholder 2"/>
          <p:cNvSpPr>
            <a:spLocks noGrp="1"/>
          </p:cNvSpPr>
          <p:nvPr>
            <p:ph idx="1"/>
          </p:nvPr>
        </p:nvSpPr>
        <p:spPr>
          <a:xfrm>
            <a:off x="0" y="966851"/>
            <a:ext cx="9144000" cy="5497076"/>
          </a:xfrm>
        </p:spPr>
        <p:txBody>
          <a:bodyPr>
            <a:noAutofit/>
          </a:bodyPr>
          <a:lstStyle/>
          <a:p>
            <a:pPr>
              <a:spcBef>
                <a:spcPts val="1200"/>
              </a:spcBef>
            </a:pPr>
            <a:r>
              <a:rPr lang="en-US" sz="2800" dirty="0" smtClean="0">
                <a:solidFill>
                  <a:srgbClr val="1B3742"/>
                </a:solidFill>
              </a:rPr>
              <a:t>Take documents &amp; use as stimulus for MCQs</a:t>
            </a:r>
          </a:p>
          <a:p>
            <a:pPr lvl="1"/>
            <a:r>
              <a:rPr lang="en-US" sz="2800" dirty="0" smtClean="0">
                <a:solidFill>
                  <a:srgbClr val="1B3742"/>
                </a:solidFill>
              </a:rPr>
              <a:t>Good way to start - teach closer reading before jumping into DBQs</a:t>
            </a:r>
          </a:p>
          <a:p>
            <a:pPr lvl="1"/>
            <a:r>
              <a:rPr lang="en-US" sz="2800" dirty="0">
                <a:solidFill>
                  <a:srgbClr val="1B3742"/>
                </a:solidFill>
              </a:rPr>
              <a:t>G</a:t>
            </a:r>
            <a:r>
              <a:rPr lang="en-US" sz="2800" dirty="0" smtClean="0">
                <a:solidFill>
                  <a:srgbClr val="1B3742"/>
                </a:solidFill>
              </a:rPr>
              <a:t>ood way to practice tough skills like historiography, contextualization, outside evidence</a:t>
            </a:r>
          </a:p>
          <a:p>
            <a:pPr>
              <a:spcBef>
                <a:spcPts val="1200"/>
              </a:spcBef>
            </a:pPr>
            <a:r>
              <a:rPr lang="en-US" sz="2800" dirty="0" smtClean="0">
                <a:solidFill>
                  <a:srgbClr val="1B3742"/>
                </a:solidFill>
              </a:rPr>
              <a:t>Take documents &amp; use as stimulus for SAQs</a:t>
            </a:r>
          </a:p>
          <a:p>
            <a:pPr lvl="1">
              <a:spcBef>
                <a:spcPts val="1200"/>
              </a:spcBef>
            </a:pPr>
            <a:r>
              <a:rPr lang="en-US" sz="2800" dirty="0" smtClean="0">
                <a:solidFill>
                  <a:srgbClr val="1B3742"/>
                </a:solidFill>
              </a:rPr>
              <a:t>Good way to introduce writing skills </a:t>
            </a:r>
          </a:p>
          <a:p>
            <a:pPr lvl="2">
              <a:spcBef>
                <a:spcPts val="0"/>
              </a:spcBef>
            </a:pPr>
            <a:r>
              <a:rPr lang="en-US" sz="2800" dirty="0" smtClean="0">
                <a:solidFill>
                  <a:srgbClr val="1B3742"/>
                </a:solidFill>
              </a:rPr>
              <a:t>Mini- thesis</a:t>
            </a:r>
          </a:p>
          <a:p>
            <a:pPr lvl="2">
              <a:spcBef>
                <a:spcPts val="0"/>
              </a:spcBef>
            </a:pPr>
            <a:r>
              <a:rPr lang="en-US" sz="2800" dirty="0" smtClean="0">
                <a:solidFill>
                  <a:srgbClr val="1B3742"/>
                </a:solidFill>
              </a:rPr>
              <a:t>Contextualization</a:t>
            </a:r>
          </a:p>
          <a:p>
            <a:pPr lvl="2">
              <a:spcBef>
                <a:spcPts val="0"/>
              </a:spcBef>
            </a:pPr>
            <a:r>
              <a:rPr lang="en-US" sz="2800" dirty="0" smtClean="0">
                <a:solidFill>
                  <a:srgbClr val="1B3742"/>
                </a:solidFill>
              </a:rPr>
              <a:t>Argument development</a:t>
            </a:r>
          </a:p>
          <a:p>
            <a:pPr>
              <a:spcBef>
                <a:spcPts val="1200"/>
              </a:spcBef>
            </a:pPr>
            <a:r>
              <a:rPr lang="en-US" sz="2800" dirty="0" smtClean="0">
                <a:solidFill>
                  <a:srgbClr val="1B3742"/>
                </a:solidFill>
              </a:rPr>
              <a:t>Modify into new format</a:t>
            </a:r>
            <a:endParaRPr lang="en-US" sz="2800" dirty="0">
              <a:solidFill>
                <a:srgbClr val="1B3742"/>
              </a:solidFill>
            </a:endParaRPr>
          </a:p>
        </p:txBody>
      </p:sp>
    </p:spTree>
    <p:custDataLst>
      <p:tags r:id="rId1"/>
    </p:custDataLst>
    <p:extLst>
      <p:ext uri="{BB962C8B-B14F-4D97-AF65-F5344CB8AC3E}">
        <p14:creationId xmlns:p14="http://schemas.microsoft.com/office/powerpoint/2010/main" val="31782194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5"/>
            <a:ext cx="9144000" cy="1834777"/>
          </a:xfrm>
        </p:spPr>
        <p:txBody>
          <a:bodyPr/>
          <a:lstStyle/>
          <a:p>
            <a:r>
              <a:rPr lang="en-US" sz="4300" dirty="0" smtClean="0"/>
              <a:t>Out with the Old, in with the New? </a:t>
            </a:r>
            <a:br>
              <a:rPr lang="en-US" sz="4300" dirty="0" smtClean="0"/>
            </a:br>
            <a:r>
              <a:rPr lang="en-US" b="1" dirty="0" smtClean="0"/>
              <a:t>Modifying</a:t>
            </a:r>
            <a:r>
              <a:rPr lang="en-US" dirty="0" smtClean="0"/>
              <a:t> Legacy DBQs</a:t>
            </a:r>
            <a:br>
              <a:rPr lang="en-US" dirty="0" smtClean="0"/>
            </a:br>
            <a:r>
              <a:rPr lang="en-US" sz="2000" dirty="0" smtClean="0"/>
              <a:t>Greg </a:t>
            </a:r>
            <a:r>
              <a:rPr lang="en-US" sz="2000" dirty="0" err="1" smtClean="0"/>
              <a:t>Ahlquist</a:t>
            </a:r>
            <a:endParaRPr lang="en-US" sz="2000" dirty="0"/>
          </a:p>
        </p:txBody>
      </p:sp>
      <p:sp>
        <p:nvSpPr>
          <p:cNvPr id="3" name="Content Placeholder 2"/>
          <p:cNvSpPr>
            <a:spLocks noGrp="1"/>
          </p:cNvSpPr>
          <p:nvPr>
            <p:ph idx="1"/>
          </p:nvPr>
        </p:nvSpPr>
        <p:spPr>
          <a:xfrm>
            <a:off x="0" y="2136587"/>
            <a:ext cx="9144000" cy="3807013"/>
          </a:xfrm>
        </p:spPr>
        <p:txBody>
          <a:bodyPr>
            <a:normAutofit lnSpcReduction="10000"/>
          </a:bodyPr>
          <a:lstStyle/>
          <a:p>
            <a:r>
              <a:rPr lang="en-US" sz="3200" dirty="0" smtClean="0"/>
              <a:t>2010 AP World History Exam DBQ</a:t>
            </a:r>
          </a:p>
          <a:p>
            <a:r>
              <a:rPr lang="en-US" sz="3200" b="1" i="1" dirty="0"/>
              <a:t>Using the following documents, analyze similarities and differences in the mechanization of the cotton industry in Japan and India in the period from the 1880s to the 1930s.  </a:t>
            </a:r>
            <a:endParaRPr lang="en-US" sz="3200" b="1" i="1" dirty="0" smtClean="0"/>
          </a:p>
          <a:p>
            <a:r>
              <a:rPr lang="en-US" sz="3200" b="1" dirty="0" smtClean="0"/>
              <a:t>10 Documents</a:t>
            </a:r>
          </a:p>
          <a:p>
            <a:endParaRPr lang="en-US" dirty="0"/>
          </a:p>
        </p:txBody>
      </p:sp>
    </p:spTree>
    <p:custDataLst>
      <p:tags r:id="rId1"/>
    </p:custDataLst>
    <p:extLst>
      <p:ext uri="{BB962C8B-B14F-4D97-AF65-F5344CB8AC3E}">
        <p14:creationId xmlns:p14="http://schemas.microsoft.com/office/powerpoint/2010/main" val="15421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775"/>
            <a:ext cx="9144000" cy="1177365"/>
          </a:xfrm>
        </p:spPr>
        <p:txBody>
          <a:bodyPr/>
          <a:lstStyle/>
          <a:p>
            <a:r>
              <a:rPr lang="en-US" dirty="0" smtClean="0"/>
              <a:t>5 Design Shifts for Revised DBQ</a:t>
            </a:r>
            <a:r>
              <a:rPr lang="en-US" sz="4000" dirty="0" smtClean="0"/>
              <a:t/>
            </a:r>
            <a:br>
              <a:rPr lang="en-US" sz="4000" dirty="0" smtClean="0"/>
            </a:br>
            <a:endParaRPr lang="en-US" sz="2800" dirty="0"/>
          </a:p>
        </p:txBody>
      </p:sp>
      <p:sp>
        <p:nvSpPr>
          <p:cNvPr id="3" name="Content Placeholder 2"/>
          <p:cNvSpPr>
            <a:spLocks noGrp="1"/>
          </p:cNvSpPr>
          <p:nvPr>
            <p:ph idx="1"/>
          </p:nvPr>
        </p:nvSpPr>
        <p:spPr>
          <a:xfrm>
            <a:off x="341212" y="1834723"/>
            <a:ext cx="8802787" cy="5035177"/>
          </a:xfrm>
        </p:spPr>
        <p:txBody>
          <a:bodyPr>
            <a:normAutofit/>
          </a:bodyPr>
          <a:lstStyle/>
          <a:p>
            <a:pPr marL="514350" indent="-514350">
              <a:buClr>
                <a:schemeClr val="tx1"/>
              </a:buClr>
              <a:buFont typeface="+mj-lt"/>
              <a:buAutoNum type="arabicPeriod"/>
            </a:pPr>
            <a:r>
              <a:rPr lang="en-US" sz="3200" dirty="0" smtClean="0">
                <a:solidFill>
                  <a:srgbClr val="000000"/>
                </a:solidFill>
              </a:rPr>
              <a:t>7 Documents.</a:t>
            </a:r>
          </a:p>
          <a:p>
            <a:pPr marL="514350" indent="-514350">
              <a:buClr>
                <a:schemeClr val="tx1"/>
              </a:buClr>
              <a:buFont typeface="+mj-lt"/>
              <a:buAutoNum type="arabicPeriod"/>
            </a:pPr>
            <a:r>
              <a:rPr lang="en-US" sz="3200" dirty="0" smtClean="0">
                <a:solidFill>
                  <a:srgbClr val="000000"/>
                </a:solidFill>
              </a:rPr>
              <a:t>Additional Evidence.</a:t>
            </a:r>
          </a:p>
          <a:p>
            <a:pPr marL="514350" indent="-514350">
              <a:buClr>
                <a:schemeClr val="tx1"/>
              </a:buClr>
              <a:buFont typeface="+mj-lt"/>
              <a:buAutoNum type="arabicPeriod"/>
            </a:pPr>
            <a:r>
              <a:rPr lang="en-US" sz="3200" dirty="0" smtClean="0">
                <a:solidFill>
                  <a:srgbClr val="000000"/>
                </a:solidFill>
              </a:rPr>
              <a:t>Thesis responds to ALL parts of question.</a:t>
            </a:r>
          </a:p>
          <a:p>
            <a:pPr marL="514350" indent="-514350">
              <a:buClr>
                <a:schemeClr val="tx1"/>
              </a:buClr>
              <a:buFont typeface="+mj-lt"/>
              <a:buAutoNum type="arabicPeriod"/>
            </a:pPr>
            <a:r>
              <a:rPr lang="en-US" sz="3200" dirty="0" smtClean="0">
                <a:solidFill>
                  <a:srgbClr val="000000"/>
                </a:solidFill>
              </a:rPr>
              <a:t>Synthesis—expand/connect argument.</a:t>
            </a:r>
          </a:p>
          <a:p>
            <a:pPr marL="514350" indent="-514350">
              <a:buClr>
                <a:schemeClr val="tx1"/>
              </a:buClr>
              <a:buFont typeface="+mj-lt"/>
              <a:buAutoNum type="arabicPeriod"/>
            </a:pPr>
            <a:r>
              <a:rPr lang="en-US" sz="3200" dirty="0" smtClean="0">
                <a:solidFill>
                  <a:srgbClr val="000000"/>
                </a:solidFill>
              </a:rPr>
              <a:t>Sourcing at least 4 docs.</a:t>
            </a:r>
          </a:p>
        </p:txBody>
      </p:sp>
    </p:spTree>
    <p:custDataLst>
      <p:tags r:id="rId1"/>
    </p:custDataLst>
    <p:extLst>
      <p:ext uri="{BB962C8B-B14F-4D97-AF65-F5344CB8AC3E}">
        <p14:creationId xmlns:p14="http://schemas.microsoft.com/office/powerpoint/2010/main" val="21732645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0087"/>
            <a:ext cx="8042276" cy="1336956"/>
          </a:xfrm>
        </p:spPr>
        <p:txBody>
          <a:bodyPr/>
          <a:lstStyle/>
          <a:p>
            <a:r>
              <a:rPr lang="en-US" dirty="0" smtClean="0"/>
              <a:t>Shift #1:  </a:t>
            </a:r>
            <a:r>
              <a:rPr lang="en-US" b="1" dirty="0" smtClean="0"/>
              <a:t>7</a:t>
            </a:r>
            <a:r>
              <a:rPr lang="en-US" dirty="0" smtClean="0"/>
              <a:t> </a:t>
            </a:r>
            <a:r>
              <a:rPr lang="en-US" b="1" dirty="0" smtClean="0"/>
              <a:t>Documents</a:t>
            </a:r>
            <a:r>
              <a:rPr lang="en-US" dirty="0" smtClean="0"/>
              <a:t> </a:t>
            </a:r>
            <a:endParaRPr lang="en-US" dirty="0"/>
          </a:p>
        </p:txBody>
      </p:sp>
      <p:sp>
        <p:nvSpPr>
          <p:cNvPr id="3" name="Content Placeholder 2"/>
          <p:cNvSpPr>
            <a:spLocks noGrp="1"/>
          </p:cNvSpPr>
          <p:nvPr>
            <p:ph idx="1"/>
          </p:nvPr>
        </p:nvSpPr>
        <p:spPr>
          <a:xfrm>
            <a:off x="0" y="1497612"/>
            <a:ext cx="9144000" cy="4407647"/>
          </a:xfrm>
        </p:spPr>
        <p:txBody>
          <a:bodyPr>
            <a:normAutofit fontScale="92500" lnSpcReduction="10000"/>
          </a:bodyPr>
          <a:lstStyle/>
          <a:p>
            <a:pPr marL="0" indent="0">
              <a:buNone/>
            </a:pPr>
            <a:r>
              <a:rPr lang="en-US" sz="4400" dirty="0" smtClean="0"/>
              <a:t>-Out of 10 documents, 5 docs were CHARTS or PHOTOS</a:t>
            </a:r>
          </a:p>
          <a:p>
            <a:pPr marL="0" indent="0">
              <a:buNone/>
            </a:pPr>
            <a:r>
              <a:rPr lang="en-US" sz="4400" dirty="0" smtClean="0"/>
              <a:t>-I decided to keep the PHOTOS</a:t>
            </a:r>
          </a:p>
          <a:p>
            <a:pPr marL="0" indent="0">
              <a:buNone/>
            </a:pPr>
            <a:r>
              <a:rPr lang="en-US" sz="4400" dirty="0" smtClean="0"/>
              <a:t>-I cut 3 out of 4 CHARTS</a:t>
            </a:r>
          </a:p>
          <a:p>
            <a:pPr marL="0" indent="0">
              <a:buNone/>
            </a:pPr>
            <a:r>
              <a:rPr lang="en-US" sz="4400" dirty="0" smtClean="0"/>
              <a:t>-I cut Doc 4 (Japanese Buddhist priest) to keep India/Japan balance</a:t>
            </a:r>
          </a:p>
          <a:p>
            <a:pPr marL="0" indent="0" algn="ctr">
              <a:buNone/>
            </a:pPr>
            <a:endParaRPr lang="en-US" sz="4400" dirty="0"/>
          </a:p>
        </p:txBody>
      </p:sp>
    </p:spTree>
    <p:custDataLst>
      <p:tags r:id="rId1"/>
    </p:custDataLst>
    <p:extLst>
      <p:ext uri="{BB962C8B-B14F-4D97-AF65-F5344CB8AC3E}">
        <p14:creationId xmlns:p14="http://schemas.microsoft.com/office/powerpoint/2010/main" val="6396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2"/>
            <a:ext cx="9144000" cy="1336956"/>
          </a:xfrm>
        </p:spPr>
        <p:txBody>
          <a:bodyPr/>
          <a:lstStyle/>
          <a:p>
            <a:r>
              <a:rPr lang="en-US" sz="3600" dirty="0" smtClean="0"/>
              <a:t>Shift #2 and #3:  </a:t>
            </a:r>
            <a:br>
              <a:rPr lang="en-US" sz="3600" dirty="0" smtClean="0"/>
            </a:br>
            <a:r>
              <a:rPr lang="en-US" sz="3600" b="1" dirty="0" smtClean="0"/>
              <a:t>Outside Evidence and Prompt </a:t>
            </a:r>
            <a:r>
              <a:rPr lang="en-US" sz="3600" b="1" dirty="0" err="1" smtClean="0"/>
              <a:t>Specficity</a:t>
            </a:r>
            <a:endParaRPr lang="en-US" sz="3600" dirty="0"/>
          </a:p>
        </p:txBody>
      </p:sp>
      <p:sp>
        <p:nvSpPr>
          <p:cNvPr id="3" name="Content Placeholder 2"/>
          <p:cNvSpPr>
            <a:spLocks noGrp="1"/>
          </p:cNvSpPr>
          <p:nvPr>
            <p:ph idx="1"/>
          </p:nvPr>
        </p:nvSpPr>
        <p:spPr>
          <a:xfrm>
            <a:off x="0" y="1341533"/>
            <a:ext cx="9144000" cy="5413467"/>
          </a:xfrm>
        </p:spPr>
        <p:txBody>
          <a:bodyPr>
            <a:normAutofit fontScale="85000" lnSpcReduction="20000"/>
          </a:bodyPr>
          <a:lstStyle/>
          <a:p>
            <a:pPr marL="0" indent="0" algn="ctr">
              <a:buNone/>
            </a:pPr>
            <a:r>
              <a:rPr lang="en-US" sz="4400" b="1" dirty="0" smtClean="0"/>
              <a:t>Legacy Prompt</a:t>
            </a:r>
            <a:r>
              <a:rPr lang="en-US" sz="4400" dirty="0" smtClean="0"/>
              <a:t>:</a:t>
            </a:r>
          </a:p>
          <a:p>
            <a:pPr marL="0" indent="0" algn="ctr">
              <a:buNone/>
            </a:pPr>
            <a:r>
              <a:rPr lang="en-US" sz="3800" b="1" i="1" dirty="0"/>
              <a:t>Using the following documents, analyze similarities and differences in the mechanization of the cotton industry in Japan and India in the period from the 1880s to the 1930s. </a:t>
            </a:r>
            <a:endParaRPr lang="en-US" sz="3800" b="1" i="1" dirty="0" smtClean="0"/>
          </a:p>
          <a:p>
            <a:pPr marL="0" indent="0" algn="ctr">
              <a:buNone/>
            </a:pPr>
            <a:r>
              <a:rPr lang="en-US" sz="4400" b="1" dirty="0" smtClean="0"/>
              <a:t>Revised Prompt:</a:t>
            </a:r>
          </a:p>
          <a:p>
            <a:pPr marL="0" indent="0" algn="ctr">
              <a:buNone/>
            </a:pPr>
            <a:r>
              <a:rPr lang="en-US" sz="3800" b="1" i="1" dirty="0" smtClean="0"/>
              <a:t>Using the documents provided and your knowledge of World History, analyze </a:t>
            </a:r>
            <a:r>
              <a:rPr lang="en-US" sz="3800" b="1" i="1" dirty="0"/>
              <a:t>at least one similarity and at least one difference in the industrialization of cotton </a:t>
            </a:r>
            <a:r>
              <a:rPr lang="en-US" sz="3800" b="1" i="1" dirty="0" smtClean="0"/>
              <a:t>goods in</a:t>
            </a:r>
            <a:r>
              <a:rPr lang="en-US" sz="3800" b="1" i="1" dirty="0"/>
              <a:t> Japan and India in the period from the 1880s to the 1930s. </a:t>
            </a:r>
            <a:endParaRPr lang="en-US" sz="3800" dirty="0"/>
          </a:p>
        </p:txBody>
      </p:sp>
    </p:spTree>
    <p:custDataLst>
      <p:tags r:id="rId1"/>
    </p:custDataLst>
    <p:extLst>
      <p:ext uri="{BB962C8B-B14F-4D97-AF65-F5344CB8AC3E}">
        <p14:creationId xmlns:p14="http://schemas.microsoft.com/office/powerpoint/2010/main" val="550098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Prompt</a:t>
            </a:r>
            <a:endParaRPr lang="en-US" dirty="0"/>
          </a:p>
        </p:txBody>
      </p:sp>
      <p:sp>
        <p:nvSpPr>
          <p:cNvPr id="3" name="Content Placeholder 2"/>
          <p:cNvSpPr>
            <a:spLocks noGrp="1"/>
          </p:cNvSpPr>
          <p:nvPr>
            <p:ph idx="1"/>
          </p:nvPr>
        </p:nvSpPr>
        <p:spPr>
          <a:xfrm>
            <a:off x="0" y="1806610"/>
            <a:ext cx="9144000" cy="4510648"/>
          </a:xfrm>
        </p:spPr>
        <p:txBody>
          <a:bodyPr>
            <a:normAutofit lnSpcReduction="10000"/>
          </a:bodyPr>
          <a:lstStyle/>
          <a:p>
            <a:pPr marL="0" indent="0" algn="ctr">
              <a:buNone/>
            </a:pPr>
            <a:r>
              <a:rPr lang="en-US" sz="4400" b="1" i="1" dirty="0"/>
              <a:t>Using the documents provided and your knowledge of World History, analyze at least one similarity and at least one difference in the industrialization of cotton goods in Japan and India in the period from the 1880s to the 1930s.</a:t>
            </a:r>
            <a:endParaRPr lang="en-US" sz="4400" dirty="0"/>
          </a:p>
        </p:txBody>
      </p:sp>
    </p:spTree>
    <p:custDataLst>
      <p:tags r:id="rId1"/>
    </p:custDataLst>
    <p:extLst>
      <p:ext uri="{BB962C8B-B14F-4D97-AF65-F5344CB8AC3E}">
        <p14:creationId xmlns:p14="http://schemas.microsoft.com/office/powerpoint/2010/main" val="9022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2054</TotalTime>
  <Words>4463</Words>
  <Application>Microsoft Office PowerPoint</Application>
  <PresentationFormat>On-screen Show (4:3)</PresentationFormat>
  <Paragraphs>448</Paragraphs>
  <Slides>102</Slides>
  <Notes>1</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Breeze</vt:lpstr>
      <vt:lpstr>Professional Night 2016</vt:lpstr>
      <vt:lpstr>The “Revised” DBQ Greg Ahlquist, Test Development Committee</vt:lpstr>
      <vt:lpstr>PowerPoint Presentation</vt:lpstr>
      <vt:lpstr>PowerPoint Presentation</vt:lpstr>
      <vt:lpstr>5 SHIFTS in DBQ Design</vt:lpstr>
      <vt:lpstr>Shift #1:  7 Documents </vt:lpstr>
      <vt:lpstr>Shift #2:  Additional Evidence </vt:lpstr>
      <vt:lpstr>Shift #3:   Thesis responds to ALL parts of the prompt </vt:lpstr>
      <vt:lpstr>Shift #4:  Synthesis </vt:lpstr>
      <vt:lpstr>Shift #5:  Sourcing the Docs</vt:lpstr>
      <vt:lpstr>“Utilize the Documents” continues from Legacy DBQ</vt:lpstr>
      <vt:lpstr>Contextualization</vt:lpstr>
      <vt:lpstr>5 Design Shifts for Revised DBQ </vt:lpstr>
      <vt:lpstr>The Pilot DBQ Anton Striegl</vt:lpstr>
      <vt:lpstr>History &amp; Focus of 2016 Pilot</vt:lpstr>
      <vt:lpstr>The Pilot DBQ</vt:lpstr>
      <vt:lpstr>The Documents</vt:lpstr>
      <vt:lpstr>Quick Overview of the Documents</vt:lpstr>
      <vt:lpstr>PowerPoint Presentation</vt:lpstr>
      <vt:lpstr>Doc 1: Alexandra Kollontai Russian Communist revolutionary and member of the Bolshevik government, autobiography, Soviet Union, 1926.</vt:lpstr>
      <vt:lpstr>PowerPoint Presentation</vt:lpstr>
      <vt:lpstr>Doc 2: Mariia Fedorovna Muratova, Soviet official in the Women’s Department of the Bolshevik Central Committee, working in Soviet Uzbekistan, 1930.</vt:lpstr>
      <vt:lpstr>PowerPoint Presentation</vt:lpstr>
      <vt:lpstr>Doc 3: Communist North Vietnamese  Constitution of 1960.</vt:lpstr>
      <vt:lpstr>PowerPoint Presentation</vt:lpstr>
      <vt:lpstr>Doc 4: Study published by the National Science Foundation, Washington, D.C. 1961.</vt:lpstr>
      <vt:lpstr>PowerPoint Presentation</vt:lpstr>
      <vt:lpstr>Doc 5: “Encourage Late Marriage, Plan for Birth, Work Hard for the New Age,” propaganda poster for the Chinese Cultural Revolution, published by the Hubei Province Birth Control Group, Wuhan city, circa 1966-1976.</vt:lpstr>
      <vt:lpstr>PowerPoint Presentation</vt:lpstr>
      <vt:lpstr>Doc 6: Fidel Castro, president of Cuba, speech to Federation of Cuban Women, 1974.</vt:lpstr>
      <vt:lpstr>PowerPoint Presentation</vt:lpstr>
      <vt:lpstr>Doc 7: Open letter circulated by anonymous women’s group in Romania, addressed to Elena Ceausescu, wife of Romanian Communist Dictator Nicolae Ceausescu, 1980. Published in a French periodical in 1981.</vt:lpstr>
      <vt:lpstr>Scoring Guide 2016 Pilot DBQ</vt:lpstr>
      <vt:lpstr>A. Thesis</vt:lpstr>
      <vt:lpstr>Thesis Example that Works:</vt:lpstr>
      <vt:lpstr>Thesis Non-Example:</vt:lpstr>
      <vt:lpstr>A. ARGUMENT DEVELOPMENT</vt:lpstr>
      <vt:lpstr>Argument Development MODEL:</vt:lpstr>
      <vt:lpstr>Argument Development non-Example:</vt:lpstr>
      <vt:lpstr>B. Utilizing Docs as Evidence</vt:lpstr>
      <vt:lpstr>Utilizing Documents: Example 1</vt:lpstr>
      <vt:lpstr>Utilizing Documents: Example 2</vt:lpstr>
      <vt:lpstr>Utilizing Documents: Example 3</vt:lpstr>
      <vt:lpstr>Example of Unacceptable Utilization</vt:lpstr>
      <vt:lpstr>B. Sourcing/POV</vt:lpstr>
      <vt:lpstr>Sourcing by POV</vt:lpstr>
      <vt:lpstr>Sourcing: Successful Example - POV:</vt:lpstr>
      <vt:lpstr>Sourcing: Non-Example - POV</vt:lpstr>
      <vt:lpstr>Sourcing by Purpose</vt:lpstr>
      <vt:lpstr>Sourcing by Audience</vt:lpstr>
      <vt:lpstr>Sourcing Example: Audience/Purpose</vt:lpstr>
      <vt:lpstr>Sourcing by Historical Context</vt:lpstr>
      <vt:lpstr>Sourcing Example: Context (1)</vt:lpstr>
      <vt:lpstr>Sourcing Example: Context (2)</vt:lpstr>
      <vt:lpstr>Sourcing by context: Non-Example </vt:lpstr>
      <vt:lpstr>Part C: Contextualization</vt:lpstr>
      <vt:lpstr>“Big C” Context</vt:lpstr>
      <vt:lpstr>Examples of possible events, developments, or processes for contextualization </vt:lpstr>
      <vt:lpstr>Examples of possible events, developments, or processes for contextualization (p2)</vt:lpstr>
      <vt:lpstr>Examples of possible events, developments, or processes for contextualization (p3)</vt:lpstr>
      <vt:lpstr>Contextualization “Big C” Example 1 in Intro</vt:lpstr>
      <vt:lpstr>Contextualization “Big C” Example 2</vt:lpstr>
      <vt:lpstr>Contextualization “Big C”: Non-Example</vt:lpstr>
      <vt:lpstr>Contextualization “Big C” Non-Example (2)</vt:lpstr>
      <vt:lpstr>C. Evidence Beyond the Docs</vt:lpstr>
      <vt:lpstr>Evidence Beyond the Docs: Positive Example 1</vt:lpstr>
      <vt:lpstr>Evidence Beyond the Docs: Positive Example 2</vt:lpstr>
      <vt:lpstr>Evidence Beyond the Docs: Positive Example 3</vt:lpstr>
      <vt:lpstr>Additional Evidence: Non-Example</vt:lpstr>
      <vt:lpstr>D. Synthesis: 1 point, 3 ways to earn</vt:lpstr>
      <vt:lpstr>Synthesis</vt:lpstr>
      <vt:lpstr>Positive Synthesis Example 1 (different region):</vt:lpstr>
      <vt:lpstr>Rationale Example 1</vt:lpstr>
      <vt:lpstr>Positive Synthesis Example 2 (different region):</vt:lpstr>
      <vt:lpstr>Rationale Example 2</vt:lpstr>
      <vt:lpstr>Positive Synthesis Example 3 (different region):</vt:lpstr>
      <vt:lpstr>Rationale Example 3</vt:lpstr>
      <vt:lpstr>FAILED Synthesis Example 4 (different region):</vt:lpstr>
      <vt:lpstr>Synthesis Examples (different themes):</vt:lpstr>
      <vt:lpstr>Synthesis Examples (different discipline):</vt:lpstr>
      <vt:lpstr>Summary of Changes</vt:lpstr>
      <vt:lpstr>Practice Exam on AP Central</vt:lpstr>
      <vt:lpstr>New DBQ – Strategies 8:15 - 8:45 Monica and Anton </vt:lpstr>
      <vt:lpstr>Build on Previous Practice</vt:lpstr>
      <vt:lpstr>Similar But Different</vt:lpstr>
      <vt:lpstr>Similar But Different</vt:lpstr>
      <vt:lpstr>New to APWH - Contextualizing</vt:lpstr>
      <vt:lpstr>New to APWH - Contextualizing</vt:lpstr>
      <vt:lpstr>New to APWH – Outside Evidence</vt:lpstr>
      <vt:lpstr>New to APWH - Synthesis</vt:lpstr>
      <vt:lpstr>New to APWH - Synthesis</vt:lpstr>
      <vt:lpstr>New to APWH - Synthesis</vt:lpstr>
      <vt:lpstr>New to APWH - Synthesis</vt:lpstr>
      <vt:lpstr>What to do with Old DBQs</vt:lpstr>
      <vt:lpstr>Out with the Old, in with the New?  Modifying Legacy DBQs Greg Ahlquist</vt:lpstr>
      <vt:lpstr>5 Design Shifts for Revised DBQ </vt:lpstr>
      <vt:lpstr>Shift #1:  7 Documents </vt:lpstr>
      <vt:lpstr>Shift #2 and #3:   Outside Evidence and Prompt Specficity</vt:lpstr>
      <vt:lpstr>Revised Prompt</vt:lpstr>
      <vt:lpstr>Pressure Testing the DBQ</vt:lpstr>
      <vt:lpstr>The Documents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Striegl</dc:creator>
  <cp:lastModifiedBy>User</cp:lastModifiedBy>
  <cp:revision>427</cp:revision>
  <dcterms:created xsi:type="dcterms:W3CDTF">2016-05-27T19:53:44Z</dcterms:created>
  <dcterms:modified xsi:type="dcterms:W3CDTF">2016-06-08T17:56:42Z</dcterms:modified>
</cp:coreProperties>
</file>